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5" r:id="rId4"/>
    <p:sldId id="264" r:id="rId5"/>
    <p:sldId id="259" r:id="rId6"/>
    <p:sldId id="258" r:id="rId7"/>
    <p:sldId id="263" r:id="rId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8000"/>
    <a:srgbClr val="0000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4" d="100"/>
          <a:sy n="114" d="100"/>
        </p:scale>
        <p:origin x="152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B38B2E65-9B22-4C67-AF3B-C59144A72442}" type="datetimeFigureOut">
              <a:rPr lang="fr-FR" smtClean="0"/>
              <a:t>12/02/2024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EF61761-FDF6-4B35-B069-5DF88DC8D79D}" type="slidenum">
              <a:rPr lang="fr-FR" smtClean="0"/>
              <a:t>‹N°›</a:t>
            </a:fld>
            <a:endParaRPr lang="fr-FR"/>
          </a:p>
        </p:txBody>
      </p:sp>
    </p:spTree>
    <p:extLst>
      <p:ext uri="{BB962C8B-B14F-4D97-AF65-F5344CB8AC3E}">
        <p14:creationId xmlns:p14="http://schemas.microsoft.com/office/powerpoint/2010/main" val="1768008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B38B2E65-9B22-4C67-AF3B-C59144A72442}" type="datetimeFigureOut">
              <a:rPr lang="fr-FR" smtClean="0"/>
              <a:t>12/02/2024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EF61761-FDF6-4B35-B069-5DF88DC8D79D}" type="slidenum">
              <a:rPr lang="fr-FR" smtClean="0"/>
              <a:t>‹N°›</a:t>
            </a:fld>
            <a:endParaRPr lang="fr-FR"/>
          </a:p>
        </p:txBody>
      </p:sp>
    </p:spTree>
    <p:extLst>
      <p:ext uri="{BB962C8B-B14F-4D97-AF65-F5344CB8AC3E}">
        <p14:creationId xmlns:p14="http://schemas.microsoft.com/office/powerpoint/2010/main" val="951205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B38B2E65-9B22-4C67-AF3B-C59144A72442}" type="datetimeFigureOut">
              <a:rPr lang="fr-FR" smtClean="0"/>
              <a:t>12/02/2024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EF61761-FDF6-4B35-B069-5DF88DC8D79D}" type="slidenum">
              <a:rPr lang="fr-FR" smtClean="0"/>
              <a:t>‹N°›</a:t>
            </a:fld>
            <a:endParaRPr lang="fr-FR"/>
          </a:p>
        </p:txBody>
      </p:sp>
    </p:spTree>
    <p:extLst>
      <p:ext uri="{BB962C8B-B14F-4D97-AF65-F5344CB8AC3E}">
        <p14:creationId xmlns:p14="http://schemas.microsoft.com/office/powerpoint/2010/main" val="4043340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B38B2E65-9B22-4C67-AF3B-C59144A72442}" type="datetimeFigureOut">
              <a:rPr lang="fr-FR" smtClean="0"/>
              <a:t>12/02/2024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EF61761-FDF6-4B35-B069-5DF88DC8D79D}" type="slidenum">
              <a:rPr lang="fr-FR" smtClean="0"/>
              <a:t>‹N°›</a:t>
            </a:fld>
            <a:endParaRPr lang="fr-FR"/>
          </a:p>
        </p:txBody>
      </p:sp>
    </p:spTree>
    <p:extLst>
      <p:ext uri="{BB962C8B-B14F-4D97-AF65-F5344CB8AC3E}">
        <p14:creationId xmlns:p14="http://schemas.microsoft.com/office/powerpoint/2010/main" val="460319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8B2E65-9B22-4C67-AF3B-C59144A72442}" type="datetimeFigureOut">
              <a:rPr lang="fr-FR" smtClean="0"/>
              <a:t>12/02/2024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EF61761-FDF6-4B35-B069-5DF88DC8D79D}" type="slidenum">
              <a:rPr lang="fr-FR" smtClean="0"/>
              <a:t>‹N°›</a:t>
            </a:fld>
            <a:endParaRPr lang="fr-FR"/>
          </a:p>
        </p:txBody>
      </p:sp>
    </p:spTree>
    <p:extLst>
      <p:ext uri="{BB962C8B-B14F-4D97-AF65-F5344CB8AC3E}">
        <p14:creationId xmlns:p14="http://schemas.microsoft.com/office/powerpoint/2010/main" val="2047994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B38B2E65-9B22-4C67-AF3B-C59144A72442}" type="datetimeFigureOut">
              <a:rPr lang="fr-FR" smtClean="0"/>
              <a:t>12/02/2024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EF61761-FDF6-4B35-B069-5DF88DC8D79D}" type="slidenum">
              <a:rPr lang="fr-FR" smtClean="0"/>
              <a:t>‹N°›</a:t>
            </a:fld>
            <a:endParaRPr lang="fr-FR"/>
          </a:p>
        </p:txBody>
      </p:sp>
    </p:spTree>
    <p:extLst>
      <p:ext uri="{BB962C8B-B14F-4D97-AF65-F5344CB8AC3E}">
        <p14:creationId xmlns:p14="http://schemas.microsoft.com/office/powerpoint/2010/main" val="396676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B38B2E65-9B22-4C67-AF3B-C59144A72442}" type="datetimeFigureOut">
              <a:rPr lang="fr-FR" smtClean="0"/>
              <a:t>12/02/2024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EF61761-FDF6-4B35-B069-5DF88DC8D79D}" type="slidenum">
              <a:rPr lang="fr-FR" smtClean="0"/>
              <a:t>‹N°›</a:t>
            </a:fld>
            <a:endParaRPr lang="fr-FR"/>
          </a:p>
        </p:txBody>
      </p:sp>
    </p:spTree>
    <p:extLst>
      <p:ext uri="{BB962C8B-B14F-4D97-AF65-F5344CB8AC3E}">
        <p14:creationId xmlns:p14="http://schemas.microsoft.com/office/powerpoint/2010/main" val="3483592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B38B2E65-9B22-4C67-AF3B-C59144A72442}" type="datetimeFigureOut">
              <a:rPr lang="fr-FR" smtClean="0"/>
              <a:t>12/02/2024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EF61761-FDF6-4B35-B069-5DF88DC8D79D}" type="slidenum">
              <a:rPr lang="fr-FR" smtClean="0"/>
              <a:t>‹N°›</a:t>
            </a:fld>
            <a:endParaRPr lang="fr-FR"/>
          </a:p>
        </p:txBody>
      </p:sp>
    </p:spTree>
    <p:extLst>
      <p:ext uri="{BB962C8B-B14F-4D97-AF65-F5344CB8AC3E}">
        <p14:creationId xmlns:p14="http://schemas.microsoft.com/office/powerpoint/2010/main" val="3255752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8B2E65-9B22-4C67-AF3B-C59144A72442}" type="datetimeFigureOut">
              <a:rPr lang="fr-FR" smtClean="0"/>
              <a:t>12/02/2024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EF61761-FDF6-4B35-B069-5DF88DC8D79D}" type="slidenum">
              <a:rPr lang="fr-FR" smtClean="0"/>
              <a:t>‹N°›</a:t>
            </a:fld>
            <a:endParaRPr lang="fr-FR"/>
          </a:p>
        </p:txBody>
      </p:sp>
    </p:spTree>
    <p:extLst>
      <p:ext uri="{BB962C8B-B14F-4D97-AF65-F5344CB8AC3E}">
        <p14:creationId xmlns:p14="http://schemas.microsoft.com/office/powerpoint/2010/main" val="2493962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8B2E65-9B22-4C67-AF3B-C59144A72442}" type="datetimeFigureOut">
              <a:rPr lang="fr-FR" smtClean="0"/>
              <a:t>12/02/2024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EF61761-FDF6-4B35-B069-5DF88DC8D79D}" type="slidenum">
              <a:rPr lang="fr-FR" smtClean="0"/>
              <a:t>‹N°›</a:t>
            </a:fld>
            <a:endParaRPr lang="fr-FR"/>
          </a:p>
        </p:txBody>
      </p:sp>
    </p:spTree>
    <p:extLst>
      <p:ext uri="{BB962C8B-B14F-4D97-AF65-F5344CB8AC3E}">
        <p14:creationId xmlns:p14="http://schemas.microsoft.com/office/powerpoint/2010/main" val="2146294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8B2E65-9B22-4C67-AF3B-C59144A72442}" type="datetimeFigureOut">
              <a:rPr lang="fr-FR" smtClean="0"/>
              <a:t>12/02/2024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EF61761-FDF6-4B35-B069-5DF88DC8D79D}" type="slidenum">
              <a:rPr lang="fr-FR" smtClean="0"/>
              <a:t>‹N°›</a:t>
            </a:fld>
            <a:endParaRPr lang="fr-FR"/>
          </a:p>
        </p:txBody>
      </p:sp>
    </p:spTree>
    <p:extLst>
      <p:ext uri="{BB962C8B-B14F-4D97-AF65-F5344CB8AC3E}">
        <p14:creationId xmlns:p14="http://schemas.microsoft.com/office/powerpoint/2010/main" val="3269175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artisticPaintStrok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8B2E65-9B22-4C67-AF3B-C59144A72442}" type="datetimeFigureOut">
              <a:rPr lang="fr-FR" smtClean="0"/>
              <a:t>12/02/2024</a:t>
            </a:fld>
            <a:endParaRPr lang="fr-F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F61761-FDF6-4B35-B069-5DF88DC8D79D}" type="slidenum">
              <a:rPr lang="fr-FR" smtClean="0"/>
              <a:t>‹N°›</a:t>
            </a:fld>
            <a:endParaRPr lang="fr-FR"/>
          </a:p>
        </p:txBody>
      </p:sp>
    </p:spTree>
    <p:extLst>
      <p:ext uri="{BB962C8B-B14F-4D97-AF65-F5344CB8AC3E}">
        <p14:creationId xmlns:p14="http://schemas.microsoft.com/office/powerpoint/2010/main" val="4203949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10.png"/><Relationship Id="rId18" Type="http://schemas.microsoft.com/office/2007/relationships/hdphoto" Target="../media/hdphoto11.wdp"/><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hdphoto" Target="../media/hdphoto8.wdp"/><Relationship Id="rId17" Type="http://schemas.openxmlformats.org/officeDocument/2006/relationships/image" Target="../media/image12.png"/><Relationship Id="rId2" Type="http://schemas.openxmlformats.org/officeDocument/2006/relationships/image" Target="../media/image4.png"/><Relationship Id="rId16" Type="http://schemas.microsoft.com/office/2007/relationships/hdphoto" Target="../media/hdphoto10.wdp"/><Relationship Id="rId1" Type="http://schemas.openxmlformats.org/officeDocument/2006/relationships/slideLayout" Target="../slideLayouts/slideLayout1.xml"/><Relationship Id="rId6" Type="http://schemas.microsoft.com/office/2007/relationships/hdphoto" Target="../media/hdphoto5.wdp"/><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microsoft.com/office/2007/relationships/hdphoto" Target="../media/hdphoto7.wdp"/><Relationship Id="rId4" Type="http://schemas.microsoft.com/office/2007/relationships/hdphoto" Target="../media/hdphoto4.wdp"/><Relationship Id="rId9" Type="http://schemas.openxmlformats.org/officeDocument/2006/relationships/image" Target="../media/image8.png"/><Relationship Id="rId14" Type="http://schemas.microsoft.com/office/2007/relationships/hdphoto" Target="../media/hdphoto9.wdp"/></Relationships>
</file>

<file path=ppt/slides/_rels/slide6.xml.rels><?xml version="1.0" encoding="UTF-8" standalone="yes"?>
<Relationships xmlns="http://schemas.openxmlformats.org/package/2006/relationships"><Relationship Id="rId8" Type="http://schemas.microsoft.com/office/2007/relationships/hdphoto" Target="../media/hdphoto14.wdp"/><Relationship Id="rId13" Type="http://schemas.openxmlformats.org/officeDocument/2006/relationships/image" Target="../media/image18.png"/><Relationship Id="rId18" Type="http://schemas.microsoft.com/office/2007/relationships/hdphoto" Target="../media/hdphoto19.wdp"/><Relationship Id="rId3" Type="http://schemas.openxmlformats.org/officeDocument/2006/relationships/image" Target="../media/image13.png"/><Relationship Id="rId7" Type="http://schemas.openxmlformats.org/officeDocument/2006/relationships/image" Target="../media/image15.png"/><Relationship Id="rId12" Type="http://schemas.microsoft.com/office/2007/relationships/hdphoto" Target="../media/hdphoto16.wdp"/><Relationship Id="rId17" Type="http://schemas.openxmlformats.org/officeDocument/2006/relationships/image" Target="../media/image20.png"/><Relationship Id="rId2" Type="http://schemas.openxmlformats.org/officeDocument/2006/relationships/image" Target="../media/image4.png"/><Relationship Id="rId16" Type="http://schemas.microsoft.com/office/2007/relationships/hdphoto" Target="../media/hdphoto18.wdp"/><Relationship Id="rId1" Type="http://schemas.openxmlformats.org/officeDocument/2006/relationships/slideLayout" Target="../slideLayouts/slideLayout1.xml"/><Relationship Id="rId6" Type="http://schemas.microsoft.com/office/2007/relationships/hdphoto" Target="../media/hdphoto13.wdp"/><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9.png"/><Relationship Id="rId10" Type="http://schemas.microsoft.com/office/2007/relationships/hdphoto" Target="../media/hdphoto15.wdp"/><Relationship Id="rId4" Type="http://schemas.microsoft.com/office/2007/relationships/hdphoto" Target="../media/hdphoto12.wdp"/><Relationship Id="rId9" Type="http://schemas.openxmlformats.org/officeDocument/2006/relationships/image" Target="../media/image16.png"/><Relationship Id="rId14" Type="http://schemas.microsoft.com/office/2007/relationships/hdphoto" Target="../media/hdphoto17.wdp"/></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PaintStrok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95736" y="2394466"/>
            <a:ext cx="4896544" cy="954107"/>
          </a:xfrm>
          <a:prstGeom prst="rect">
            <a:avLst/>
          </a:prstGeom>
          <a:solidFill>
            <a:schemeClr val="tx1">
              <a:lumMod val="95000"/>
              <a:lumOff val="5000"/>
            </a:schemeClr>
          </a:solidFill>
          <a:ln w="19050"/>
          <a:effectLst/>
          <a:scene3d>
            <a:camera prst="orthographicFront"/>
            <a:lightRig rig="threePt" dir="t"/>
          </a:scene3d>
          <a:sp3d>
            <a:bevelT prst="relaxedInset"/>
          </a:sp3d>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fr-FR" sz="2800" dirty="0">
                <a:solidFill>
                  <a:schemeClr val="bg1"/>
                </a:solidFill>
                <a:latin typeface="Bitsumishi" panose="00000400000000000000" pitchFamily="2" charset="0"/>
              </a:rPr>
              <a:t>BILAN  </a:t>
            </a:r>
          </a:p>
          <a:p>
            <a:pPr algn="ctr"/>
            <a:r>
              <a:rPr lang="fr-FR" sz="2800" dirty="0">
                <a:solidFill>
                  <a:schemeClr val="bg1"/>
                </a:solidFill>
                <a:latin typeface="Bitsumishi" panose="00000400000000000000" pitchFamily="2" charset="0"/>
              </a:rPr>
              <a:t>GRAND PRIX D’ALLEMAGNE</a:t>
            </a:r>
          </a:p>
        </p:txBody>
      </p:sp>
    </p:spTree>
    <p:extLst>
      <p:ext uri="{BB962C8B-B14F-4D97-AF65-F5344CB8AC3E}">
        <p14:creationId xmlns:p14="http://schemas.microsoft.com/office/powerpoint/2010/main" val="766798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PaintStrokes/>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sp>
        <p:nvSpPr>
          <p:cNvPr id="94" name="Rectangle 93"/>
          <p:cNvSpPr/>
          <p:nvPr/>
        </p:nvSpPr>
        <p:spPr>
          <a:xfrm>
            <a:off x="539552" y="692696"/>
            <a:ext cx="7920880" cy="5832648"/>
          </a:xfrm>
          <a:prstGeom prst="rect">
            <a:avLst/>
          </a:prstGeom>
          <a:solidFill>
            <a:srgbClr val="000000">
              <a:alpha val="72157"/>
            </a:srgbClr>
          </a:solidFill>
        </p:spPr>
        <p:style>
          <a:lnRef idx="2">
            <a:schemeClr val="dk1">
              <a:shade val="50000"/>
            </a:schemeClr>
          </a:lnRef>
          <a:fillRef idx="1">
            <a:schemeClr val="dk1"/>
          </a:fillRef>
          <a:effectRef idx="0">
            <a:schemeClr val="dk1"/>
          </a:effectRef>
          <a:fontRef idx="minor">
            <a:schemeClr val="lt1"/>
          </a:fontRef>
        </p:style>
        <p:txBody>
          <a:bodyPr rtlCol="0" anchor="t"/>
          <a:lstStyle/>
          <a:p>
            <a:pPr algn="just">
              <a:lnSpc>
                <a:spcPct val="107000"/>
              </a:lnSpc>
              <a:spcAft>
                <a:spcPts val="800"/>
              </a:spcAft>
            </a:pPr>
            <a:r>
              <a:rPr lang="fr-FR" sz="1050" kern="100" dirty="0">
                <a:effectLst/>
                <a:latin typeface="Calibri" panose="020F0502020204030204" pitchFamily="34" charset="0"/>
                <a:ea typeface="Calibri" panose="020F0502020204030204" pitchFamily="34" charset="0"/>
                <a:cs typeface="Times New Roman" panose="02020603050405020304" pitchFamily="18" charset="0"/>
              </a:rPr>
              <a:t>Une course dynamique, une entrée des stands quasi-piégeuse et un pilote qui s’impose grâce à ses gommes tendres ainsi qu’à un dépassement dans les deux derniers tours. Non: vous ne lisez pas le résumé de la course du </a:t>
            </a:r>
            <a:r>
              <a:rPr lang="fr-FR" sz="1050" kern="100" dirty="0" err="1">
                <a:effectLst/>
                <a:latin typeface="Calibri" panose="020F0502020204030204" pitchFamily="34" charset="0"/>
                <a:ea typeface="Calibri" panose="020F0502020204030204" pitchFamily="34" charset="0"/>
                <a:cs typeface="Times New Roman" panose="02020603050405020304" pitchFamily="18" charset="0"/>
              </a:rPr>
              <a:t>Nurburgring</a:t>
            </a:r>
            <a:r>
              <a:rPr lang="fr-FR" sz="1050" kern="100" dirty="0">
                <a:effectLst/>
                <a:latin typeface="Calibri" panose="020F0502020204030204" pitchFamily="34" charset="0"/>
                <a:ea typeface="Calibri" panose="020F0502020204030204" pitchFamily="34" charset="0"/>
                <a:cs typeface="Times New Roman" panose="02020603050405020304" pitchFamily="18" charset="0"/>
              </a:rPr>
              <a:t> de l’an passé, mais bien de ce pimpant GP d’Allemagne sponsorisé par </a:t>
            </a:r>
            <a:r>
              <a:rPr lang="fr-FR" sz="1050" kern="100" dirty="0" err="1">
                <a:effectLst/>
                <a:latin typeface="Calibri" panose="020F0502020204030204" pitchFamily="34" charset="0"/>
                <a:ea typeface="Calibri" panose="020F0502020204030204" pitchFamily="34" charset="0"/>
                <a:cs typeface="Times New Roman" panose="02020603050405020304" pitchFamily="18" charset="0"/>
              </a:rPr>
              <a:t>Mols</a:t>
            </a:r>
            <a:r>
              <a:rPr lang="fr-FR" sz="1050" kern="100" dirty="0">
                <a:effectLst/>
                <a:latin typeface="Calibri" panose="020F0502020204030204" pitchFamily="34" charset="0"/>
                <a:ea typeface="Calibri" panose="020F0502020204030204" pitchFamily="34" charset="0"/>
                <a:cs typeface="Times New Roman" panose="02020603050405020304" pitchFamily="18" charset="0"/>
              </a:rPr>
              <a:t>…pardon: </a:t>
            </a:r>
            <a:r>
              <a:rPr lang="fr-FR" sz="1050" kern="100" dirty="0" err="1">
                <a:effectLst/>
                <a:latin typeface="Calibri" panose="020F0502020204030204" pitchFamily="34" charset="0"/>
                <a:ea typeface="Calibri" panose="020F0502020204030204" pitchFamily="34" charset="0"/>
                <a:cs typeface="Times New Roman" panose="02020603050405020304" pitchFamily="18" charset="0"/>
              </a:rPr>
              <a:t>Bitburger</a:t>
            </a:r>
            <a:r>
              <a:rPr lang="fr-FR" sz="1050" kern="1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endParaRPr lang="fr-FR" sz="105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050" kern="100" dirty="0">
                <a:effectLst/>
                <a:latin typeface="Calibri" panose="020F0502020204030204" pitchFamily="34" charset="0"/>
                <a:ea typeface="Calibri" panose="020F0502020204030204" pitchFamily="34" charset="0"/>
                <a:cs typeface="Times New Roman" panose="02020603050405020304" pitchFamily="18" charset="0"/>
              </a:rPr>
              <a:t>Quelques informations importantes avant de débriefer cette épreuve: lassé de conduire une Ford </a:t>
            </a:r>
            <a:r>
              <a:rPr lang="fr-FR" sz="1050" kern="100" dirty="0" err="1">
                <a:effectLst/>
                <a:latin typeface="Calibri" panose="020F0502020204030204" pitchFamily="34" charset="0"/>
                <a:ea typeface="Calibri" panose="020F0502020204030204" pitchFamily="34" charset="0"/>
                <a:cs typeface="Times New Roman" panose="02020603050405020304" pitchFamily="18" charset="0"/>
              </a:rPr>
              <a:t>Escord</a:t>
            </a:r>
            <a:r>
              <a:rPr lang="fr-FR" sz="1050" kern="100" dirty="0">
                <a:effectLst/>
                <a:latin typeface="Calibri" panose="020F0502020204030204" pitchFamily="34" charset="0"/>
                <a:ea typeface="Calibri" panose="020F0502020204030204" pitchFamily="34" charset="0"/>
                <a:cs typeface="Times New Roman" panose="02020603050405020304" pitchFamily="18" charset="0"/>
              </a:rPr>
              <a:t> 1.8 Diesel venant de Russie, Lucas continuera la saison au sein de la Team Luck RT de </a:t>
            </a:r>
            <a:r>
              <a:rPr lang="fr-FR" sz="1050" kern="100" dirty="0" err="1">
                <a:effectLst/>
                <a:latin typeface="Calibri" panose="020F0502020204030204" pitchFamily="34" charset="0"/>
                <a:ea typeface="Calibri" panose="020F0502020204030204" pitchFamily="34" charset="0"/>
                <a:cs typeface="Times New Roman" panose="02020603050405020304" pitchFamily="18" charset="0"/>
              </a:rPr>
              <a:t>Meduzme</a:t>
            </a:r>
            <a:r>
              <a:rPr lang="fr-FR" sz="1050" kern="100" dirty="0">
                <a:effectLst/>
                <a:latin typeface="Calibri" panose="020F0502020204030204" pitchFamily="34" charset="0"/>
                <a:ea typeface="Calibri" panose="020F0502020204030204" pitchFamily="34" charset="0"/>
                <a:cs typeface="Times New Roman" panose="02020603050405020304" pitchFamily="18" charset="0"/>
              </a:rPr>
              <a:t>. </a:t>
            </a:r>
            <a:r>
              <a:rPr lang="fr-FR" sz="1050" kern="100" dirty="0">
                <a:latin typeface="Calibri" panose="020F0502020204030204" pitchFamily="34" charset="0"/>
                <a:ea typeface="Calibri" panose="020F0502020204030204" pitchFamily="34" charset="0"/>
                <a:cs typeface="Times New Roman" panose="02020603050405020304" pitchFamily="18" charset="0"/>
              </a:rPr>
              <a:t>Voilà désormais l’ex-pilote ARTA troquer sa combinaison gris terne pour un vert plus tropical.  Deuxième information, les résultats du GP du Canada sont officiellement entérinés. La monoplace de Crash est jugée « légale » et l’accident entre </a:t>
            </a:r>
            <a:r>
              <a:rPr lang="fr-FR" sz="1050" kern="100" dirty="0" err="1">
                <a:latin typeface="Calibri" panose="020F0502020204030204" pitchFamily="34" charset="0"/>
                <a:ea typeface="Calibri" panose="020F0502020204030204" pitchFamily="34" charset="0"/>
                <a:cs typeface="Times New Roman" panose="02020603050405020304" pitchFamily="18" charset="0"/>
              </a:rPr>
              <a:t>Fabinator</a:t>
            </a:r>
            <a:r>
              <a:rPr lang="fr-FR" sz="1050" kern="100" dirty="0">
                <a:latin typeface="Calibri" panose="020F0502020204030204" pitchFamily="34" charset="0"/>
                <a:ea typeface="Calibri" panose="020F0502020204030204" pitchFamily="34" charset="0"/>
                <a:cs typeface="Times New Roman" panose="02020603050405020304" pitchFamily="18" charset="0"/>
              </a:rPr>
              <a:t> et </a:t>
            </a:r>
            <a:r>
              <a:rPr lang="fr-FR" sz="1050" kern="100" dirty="0" err="1">
                <a:latin typeface="Calibri" panose="020F0502020204030204" pitchFamily="34" charset="0"/>
                <a:ea typeface="Calibri" panose="020F0502020204030204" pitchFamily="34" charset="0"/>
                <a:cs typeface="Times New Roman" panose="02020603050405020304" pitchFamily="18" charset="0"/>
              </a:rPr>
              <a:t>Mutan</a:t>
            </a:r>
            <a:r>
              <a:rPr lang="fr-FR" sz="1050" kern="100" dirty="0">
                <a:latin typeface="Calibri" panose="020F0502020204030204" pitchFamily="34" charset="0"/>
                <a:ea typeface="Calibri" panose="020F0502020204030204" pitchFamily="34" charset="0"/>
                <a:cs typeface="Times New Roman" panose="02020603050405020304" pitchFamily="18" charset="0"/>
              </a:rPr>
              <a:t> n’aura aucune conséquence sur leurs positions finales.</a:t>
            </a:r>
          </a:p>
          <a:p>
            <a:pPr algn="just">
              <a:lnSpc>
                <a:spcPct val="107000"/>
              </a:lnSpc>
              <a:spcAft>
                <a:spcPts val="800"/>
              </a:spcAft>
            </a:pPr>
            <a:endParaRPr lang="fr-FR" sz="105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050" kern="100" dirty="0">
                <a:latin typeface="Calibri" panose="020F0502020204030204" pitchFamily="34" charset="0"/>
                <a:ea typeface="Calibri" panose="020F0502020204030204" pitchFamily="34" charset="0"/>
                <a:cs typeface="Times New Roman" panose="02020603050405020304" pitchFamily="18" charset="0"/>
              </a:rPr>
              <a:t>Les Qualifications offrent des résultats plutôt différents que ceux des essais libres. Découvrant le </a:t>
            </a:r>
            <a:r>
              <a:rPr lang="fr-FR" sz="1050" kern="100" dirty="0" err="1">
                <a:latin typeface="Calibri" panose="020F0502020204030204" pitchFamily="34" charset="0"/>
                <a:ea typeface="Calibri" panose="020F0502020204030204" pitchFamily="34" charset="0"/>
                <a:cs typeface="Times New Roman" panose="02020603050405020304" pitchFamily="18" charset="0"/>
              </a:rPr>
              <a:t>Nurburgring</a:t>
            </a:r>
            <a:r>
              <a:rPr lang="fr-FR" sz="1050" kern="100" dirty="0">
                <a:latin typeface="Calibri" panose="020F0502020204030204" pitchFamily="34" charset="0"/>
                <a:ea typeface="Calibri" panose="020F0502020204030204" pitchFamily="34" charset="0"/>
                <a:cs typeface="Times New Roman" panose="02020603050405020304" pitchFamily="18" charset="0"/>
              </a:rPr>
              <a:t>, Fred Jones frappe un grand coup en signant la pole-position devant l’ARTA de l’inépuisable </a:t>
            </a:r>
            <a:r>
              <a:rPr lang="fr-FR" sz="1050" kern="100" dirty="0" err="1">
                <a:latin typeface="Calibri" panose="020F0502020204030204" pitchFamily="34" charset="0"/>
                <a:ea typeface="Calibri" panose="020F0502020204030204" pitchFamily="34" charset="0"/>
                <a:cs typeface="Times New Roman" panose="02020603050405020304" pitchFamily="18" charset="0"/>
              </a:rPr>
              <a:t>Fabinator</a:t>
            </a:r>
            <a:r>
              <a:rPr lang="fr-FR" sz="1050" kern="100" dirty="0">
                <a:latin typeface="Calibri" panose="020F0502020204030204" pitchFamily="34" charset="0"/>
                <a:ea typeface="Calibri" panose="020F0502020204030204" pitchFamily="34" charset="0"/>
                <a:cs typeface="Times New Roman" panose="02020603050405020304" pitchFamily="18" charset="0"/>
              </a:rPr>
              <a:t>.  </a:t>
            </a:r>
            <a:r>
              <a:rPr lang="fr-FR" sz="1050" kern="100" dirty="0" err="1">
                <a:latin typeface="Calibri" panose="020F0502020204030204" pitchFamily="34" charset="0"/>
                <a:ea typeface="Calibri" panose="020F0502020204030204" pitchFamily="34" charset="0"/>
                <a:cs typeface="Times New Roman" panose="02020603050405020304" pitchFamily="18" charset="0"/>
              </a:rPr>
              <a:t>Uwloss</a:t>
            </a:r>
            <a:r>
              <a:rPr lang="fr-FR" sz="1050" kern="100" dirty="0">
                <a:latin typeface="Calibri" panose="020F0502020204030204" pitchFamily="34" charset="0"/>
                <a:ea typeface="Calibri" panose="020F0502020204030204" pitchFamily="34" charset="0"/>
                <a:cs typeface="Times New Roman" panose="02020603050405020304" pitchFamily="18" charset="0"/>
              </a:rPr>
              <a:t> surprend agréablement en se plaçant troisième devant Crash qui confirme la bonne santé des </a:t>
            </a:r>
            <a:r>
              <a:rPr lang="fr-FR" sz="1050" kern="100" dirty="0" err="1">
                <a:latin typeface="Calibri" panose="020F0502020204030204" pitchFamily="34" charset="0"/>
                <a:ea typeface="Calibri" panose="020F0502020204030204" pitchFamily="34" charset="0"/>
                <a:cs typeface="Times New Roman" panose="02020603050405020304" pitchFamily="18" charset="0"/>
              </a:rPr>
              <a:t>Player’s</a:t>
            </a:r>
            <a:r>
              <a:rPr lang="fr-FR" sz="1050" kern="100" dirty="0">
                <a:latin typeface="Calibri" panose="020F0502020204030204" pitchFamily="34" charset="0"/>
                <a:ea typeface="Calibri" panose="020F0502020204030204" pitchFamily="34" charset="0"/>
                <a:cs typeface="Times New Roman" panose="02020603050405020304" pitchFamily="18" charset="0"/>
              </a:rPr>
              <a:t>. Les Breizh semblent un poil en retrait, mais </a:t>
            </a:r>
            <a:r>
              <a:rPr lang="fr-FR" sz="1050" kern="100" dirty="0" err="1">
                <a:latin typeface="Calibri" panose="020F0502020204030204" pitchFamily="34" charset="0"/>
                <a:ea typeface="Calibri" panose="020F0502020204030204" pitchFamily="34" charset="0"/>
                <a:cs typeface="Times New Roman" panose="02020603050405020304" pitchFamily="18" charset="0"/>
              </a:rPr>
              <a:t>Modjo</a:t>
            </a:r>
            <a:r>
              <a:rPr lang="fr-FR" sz="1050" kern="100" dirty="0">
                <a:latin typeface="Calibri" panose="020F0502020204030204" pitchFamily="34" charset="0"/>
                <a:ea typeface="Calibri" panose="020F0502020204030204" pitchFamily="34" charset="0"/>
                <a:cs typeface="Times New Roman" panose="02020603050405020304" pitchFamily="18" charset="0"/>
              </a:rPr>
              <a:t> se qualifie cinquième, quatre places devant </a:t>
            </a:r>
            <a:r>
              <a:rPr lang="fr-FR" sz="1050" kern="100" dirty="0" err="1">
                <a:latin typeface="Calibri" panose="020F0502020204030204" pitchFamily="34" charset="0"/>
                <a:ea typeface="Calibri" panose="020F0502020204030204" pitchFamily="34" charset="0"/>
                <a:cs typeface="Times New Roman" panose="02020603050405020304" pitchFamily="18" charset="0"/>
              </a:rPr>
              <a:t>Matsushichris</a:t>
            </a:r>
            <a:r>
              <a:rPr lang="fr-FR" sz="1050" kern="100" dirty="0">
                <a:latin typeface="Calibri" panose="020F0502020204030204" pitchFamily="34" charset="0"/>
                <a:ea typeface="Calibri" panose="020F0502020204030204" pitchFamily="34" charset="0"/>
                <a:cs typeface="Times New Roman" panose="02020603050405020304" pitchFamily="18" charset="0"/>
              </a:rPr>
              <a:t>. Même chose pour </a:t>
            </a:r>
            <a:r>
              <a:rPr lang="fr-FR" sz="1050" kern="100" dirty="0" err="1">
                <a:latin typeface="Calibri" panose="020F0502020204030204" pitchFamily="34" charset="0"/>
                <a:ea typeface="Calibri" panose="020F0502020204030204" pitchFamily="34" charset="0"/>
                <a:cs typeface="Times New Roman" panose="02020603050405020304" pitchFamily="18" charset="0"/>
              </a:rPr>
              <a:t>Keishin</a:t>
            </a:r>
            <a:r>
              <a:rPr lang="fr-FR" sz="1050" kern="100" dirty="0">
                <a:latin typeface="Calibri" panose="020F0502020204030204" pitchFamily="34" charset="0"/>
                <a:ea typeface="Calibri" panose="020F0502020204030204" pitchFamily="34" charset="0"/>
                <a:cs typeface="Times New Roman" panose="02020603050405020304" pitchFamily="18" charset="0"/>
              </a:rPr>
              <a:t> qui est septième devant un </a:t>
            </a:r>
            <a:r>
              <a:rPr lang="fr-FR" sz="1050" kern="100" dirty="0" err="1">
                <a:latin typeface="Calibri" panose="020F0502020204030204" pitchFamily="34" charset="0"/>
                <a:ea typeface="Calibri" panose="020F0502020204030204" pitchFamily="34" charset="0"/>
                <a:cs typeface="Times New Roman" panose="02020603050405020304" pitchFamily="18" charset="0"/>
              </a:rPr>
              <a:t>Mutan</a:t>
            </a:r>
            <a:r>
              <a:rPr lang="fr-FR" sz="1050" kern="100" dirty="0">
                <a:latin typeface="Calibri" panose="020F0502020204030204" pitchFamily="34" charset="0"/>
                <a:ea typeface="Calibri" panose="020F0502020204030204" pitchFamily="34" charset="0"/>
                <a:cs typeface="Times New Roman" panose="02020603050405020304" pitchFamily="18" charset="0"/>
              </a:rPr>
              <a:t> qui semble cacher quelque peu son  jeu.  Au milieu de tout ceci, </a:t>
            </a:r>
            <a:r>
              <a:rPr lang="fr-FR" sz="1050" kern="100" dirty="0" err="1">
                <a:latin typeface="Calibri" panose="020F0502020204030204" pitchFamily="34" charset="0"/>
                <a:ea typeface="Calibri" panose="020F0502020204030204" pitchFamily="34" charset="0"/>
                <a:cs typeface="Times New Roman" panose="02020603050405020304" pitchFamily="18" charset="0"/>
              </a:rPr>
              <a:t>Enipla</a:t>
            </a:r>
            <a:r>
              <a:rPr lang="fr-FR" sz="1050" kern="100" dirty="0">
                <a:latin typeface="Calibri" panose="020F0502020204030204" pitchFamily="34" charset="0"/>
                <a:ea typeface="Calibri" panose="020F0502020204030204" pitchFamily="34" charset="0"/>
                <a:cs typeface="Times New Roman" panose="02020603050405020304" pitchFamily="18" charset="0"/>
              </a:rPr>
              <a:t> (6</a:t>
            </a:r>
            <a:r>
              <a:rPr lang="fr-FR" sz="1050" kern="100" baseline="30000" dirty="0">
                <a:latin typeface="Calibri" panose="020F0502020204030204" pitchFamily="34" charset="0"/>
                <a:ea typeface="Calibri" panose="020F0502020204030204" pitchFamily="34" charset="0"/>
                <a:cs typeface="Times New Roman" panose="02020603050405020304" pitchFamily="18" charset="0"/>
              </a:rPr>
              <a:t>e</a:t>
            </a:r>
            <a:r>
              <a:rPr lang="fr-FR" sz="1050" kern="100" dirty="0">
                <a:latin typeface="Calibri" panose="020F0502020204030204" pitchFamily="34" charset="0"/>
                <a:ea typeface="Calibri" panose="020F0502020204030204" pitchFamily="34" charset="0"/>
                <a:cs typeface="Times New Roman" panose="02020603050405020304" pitchFamily="18" charset="0"/>
              </a:rPr>
              <a:t>) confirme sa sortie du coma depuis Montréal et la bonne tenue du nouveau châssis de la Survivor, au contraire de McTavish (10</a:t>
            </a:r>
            <a:r>
              <a:rPr lang="fr-FR" sz="1050" kern="100" baseline="30000" dirty="0">
                <a:latin typeface="Calibri" panose="020F0502020204030204" pitchFamily="34" charset="0"/>
                <a:ea typeface="Calibri" panose="020F0502020204030204" pitchFamily="34" charset="0"/>
                <a:cs typeface="Times New Roman" panose="02020603050405020304" pitchFamily="18" charset="0"/>
              </a:rPr>
              <a:t>e</a:t>
            </a:r>
            <a:r>
              <a:rPr lang="fr-FR" sz="1050" kern="100" dirty="0">
                <a:latin typeface="Calibri" panose="020F0502020204030204" pitchFamily="34" charset="0"/>
                <a:ea typeface="Calibri" panose="020F0502020204030204" pitchFamily="34" charset="0"/>
                <a:cs typeface="Times New Roman" panose="02020603050405020304" pitchFamily="18" charset="0"/>
              </a:rPr>
              <a:t>) qui n’arrive pas à trouver un trafic clair.</a:t>
            </a:r>
          </a:p>
          <a:p>
            <a:pPr algn="just">
              <a:lnSpc>
                <a:spcPct val="107000"/>
              </a:lnSpc>
              <a:spcAft>
                <a:spcPts val="800"/>
              </a:spcAft>
            </a:pPr>
            <a:endParaRPr lang="fr-FR" sz="105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050" kern="100" dirty="0">
                <a:latin typeface="Calibri" panose="020F0502020204030204" pitchFamily="34" charset="0"/>
                <a:ea typeface="Calibri" panose="020F0502020204030204" pitchFamily="34" charset="0"/>
                <a:cs typeface="Times New Roman" panose="02020603050405020304" pitchFamily="18" charset="0"/>
              </a:rPr>
              <a:t>Le milieu de grille est complété par les Automation, la </a:t>
            </a:r>
            <a:r>
              <a:rPr lang="fr-FR" sz="1050" kern="100" dirty="0" err="1">
                <a:latin typeface="Calibri" panose="020F0502020204030204" pitchFamily="34" charset="0"/>
                <a:ea typeface="Calibri" panose="020F0502020204030204" pitchFamily="34" charset="0"/>
                <a:cs typeface="Times New Roman" panose="02020603050405020304" pitchFamily="18" charset="0"/>
              </a:rPr>
              <a:t>Larrousse</a:t>
            </a:r>
            <a:r>
              <a:rPr lang="fr-FR" sz="1050" kern="100" dirty="0">
                <a:latin typeface="Calibri" panose="020F0502020204030204" pitchFamily="34" charset="0"/>
                <a:ea typeface="Calibri" panose="020F0502020204030204" pitchFamily="34" charset="0"/>
                <a:cs typeface="Times New Roman" panose="02020603050405020304" pitchFamily="18" charset="0"/>
              </a:rPr>
              <a:t> de </a:t>
            </a:r>
            <a:r>
              <a:rPr lang="fr-FR" sz="1050" kern="100" dirty="0" err="1">
                <a:latin typeface="Calibri" panose="020F0502020204030204" pitchFamily="34" charset="0"/>
                <a:ea typeface="Calibri" panose="020F0502020204030204" pitchFamily="34" charset="0"/>
                <a:cs typeface="Times New Roman" panose="02020603050405020304" pitchFamily="18" charset="0"/>
              </a:rPr>
              <a:t>Pichin</a:t>
            </a:r>
            <a:r>
              <a:rPr lang="fr-FR" sz="1050" kern="100" dirty="0">
                <a:latin typeface="Calibri" panose="020F0502020204030204" pitchFamily="34" charset="0"/>
                <a:ea typeface="Calibri" panose="020F0502020204030204" pitchFamily="34" charset="0"/>
                <a:cs typeface="Times New Roman" panose="02020603050405020304" pitchFamily="18" charset="0"/>
              </a:rPr>
              <a:t> ou BJG. 12</a:t>
            </a:r>
            <a:r>
              <a:rPr lang="fr-FR" sz="1050" kern="100" baseline="30000" dirty="0">
                <a:latin typeface="Calibri" panose="020F0502020204030204" pitchFamily="34" charset="0"/>
                <a:ea typeface="Calibri" panose="020F0502020204030204" pitchFamily="34" charset="0"/>
                <a:cs typeface="Times New Roman" panose="02020603050405020304" pitchFamily="18" charset="0"/>
              </a:rPr>
              <a:t>e</a:t>
            </a:r>
            <a:r>
              <a:rPr lang="fr-FR" sz="1050" kern="100" dirty="0">
                <a:latin typeface="Calibri" panose="020F0502020204030204" pitchFamily="34" charset="0"/>
                <a:ea typeface="Calibri" panose="020F0502020204030204" pitchFamily="34" charset="0"/>
                <a:cs typeface="Times New Roman" panose="02020603050405020304" pitchFamily="18" charset="0"/>
              </a:rPr>
              <a:t>, on s’attendait à mieux de la part d’H. Jumper au regard des essais. Lucas (15</a:t>
            </a:r>
            <a:r>
              <a:rPr lang="fr-FR" sz="1050" kern="100" baseline="30000" dirty="0">
                <a:latin typeface="Calibri" panose="020F0502020204030204" pitchFamily="34" charset="0"/>
                <a:ea typeface="Calibri" panose="020F0502020204030204" pitchFamily="34" charset="0"/>
                <a:cs typeface="Times New Roman" panose="02020603050405020304" pitchFamily="18" charset="0"/>
              </a:rPr>
              <a:t>e</a:t>
            </a:r>
            <a:r>
              <a:rPr lang="fr-FR" sz="1050" kern="100" dirty="0">
                <a:latin typeface="Calibri" panose="020F0502020204030204" pitchFamily="34" charset="0"/>
                <a:ea typeface="Calibri" panose="020F0502020204030204" pitchFamily="34" charset="0"/>
                <a:cs typeface="Times New Roman" panose="02020603050405020304" pitchFamily="18" charset="0"/>
              </a:rPr>
              <a:t>) fait mieux que son partenaire pour sa premier GP chez les verts. Les </a:t>
            </a:r>
            <a:r>
              <a:rPr lang="fr-FR" sz="1050" kern="100" dirty="0" err="1">
                <a:latin typeface="Calibri" panose="020F0502020204030204" pitchFamily="34" charset="0"/>
                <a:ea typeface="Calibri" panose="020F0502020204030204" pitchFamily="34" charset="0"/>
                <a:cs typeface="Times New Roman" panose="02020603050405020304" pitchFamily="18" charset="0"/>
              </a:rPr>
              <a:t>Dragotron</a:t>
            </a:r>
            <a:r>
              <a:rPr lang="fr-FR" sz="1050" kern="100" dirty="0">
                <a:latin typeface="Calibri" panose="020F0502020204030204" pitchFamily="34" charset="0"/>
                <a:ea typeface="Calibri" panose="020F0502020204030204" pitchFamily="34" charset="0"/>
                <a:cs typeface="Times New Roman" panose="02020603050405020304" pitchFamily="18" charset="0"/>
              </a:rPr>
              <a:t> et les STS ne réussissent pas à décoller tout comme la </a:t>
            </a:r>
            <a:r>
              <a:rPr lang="fr-FR" sz="1050" kern="100" dirty="0" err="1">
                <a:latin typeface="Calibri" panose="020F0502020204030204" pitchFamily="34" charset="0"/>
                <a:ea typeface="Calibri" panose="020F0502020204030204" pitchFamily="34" charset="0"/>
                <a:cs typeface="Times New Roman" panose="02020603050405020304" pitchFamily="18" charset="0"/>
              </a:rPr>
              <a:t>Stratage</a:t>
            </a:r>
            <a:r>
              <a:rPr lang="fr-FR" sz="1050" kern="100" dirty="0">
                <a:latin typeface="Calibri" panose="020F0502020204030204" pitchFamily="34" charset="0"/>
                <a:ea typeface="Calibri" panose="020F0502020204030204" pitchFamily="34" charset="0"/>
                <a:cs typeface="Times New Roman" panose="02020603050405020304" pitchFamily="18" charset="0"/>
              </a:rPr>
              <a:t> de </a:t>
            </a:r>
            <a:r>
              <a:rPr lang="fr-FR" sz="1050" kern="100" dirty="0" err="1">
                <a:latin typeface="Calibri" panose="020F0502020204030204" pitchFamily="34" charset="0"/>
                <a:ea typeface="Calibri" panose="020F0502020204030204" pitchFamily="34" charset="0"/>
                <a:cs typeface="Times New Roman" panose="02020603050405020304" pitchFamily="18" charset="0"/>
              </a:rPr>
              <a:t>Snowizz</a:t>
            </a:r>
            <a:r>
              <a:rPr lang="fr-FR" sz="1050" kern="100" dirty="0">
                <a:latin typeface="Calibri" panose="020F0502020204030204" pitchFamily="34" charset="0"/>
                <a:ea typeface="Calibri" panose="020F0502020204030204" pitchFamily="34" charset="0"/>
                <a:cs typeface="Times New Roman" panose="02020603050405020304" pitchFamily="18" charset="0"/>
              </a:rPr>
              <a:t>. La dernière ligne est composée d’</a:t>
            </a:r>
            <a:r>
              <a:rPr lang="fr-FR" sz="1050" kern="100" dirty="0" err="1">
                <a:latin typeface="Calibri" panose="020F0502020204030204" pitchFamily="34" charset="0"/>
                <a:ea typeface="Calibri" panose="020F0502020204030204" pitchFamily="34" charset="0"/>
                <a:cs typeface="Times New Roman" panose="02020603050405020304" pitchFamily="18" charset="0"/>
              </a:rPr>
              <a:t>Estre</a:t>
            </a:r>
            <a:r>
              <a:rPr lang="fr-FR" sz="1050" kern="100" dirty="0">
                <a:latin typeface="Calibri" panose="020F0502020204030204" pitchFamily="34" charset="0"/>
                <a:ea typeface="Calibri" panose="020F0502020204030204" pitchFamily="34" charset="0"/>
                <a:cs typeface="Times New Roman" panose="02020603050405020304" pitchFamily="18" charset="0"/>
              </a:rPr>
              <a:t> et de </a:t>
            </a:r>
            <a:r>
              <a:rPr lang="fr-FR" sz="1050" kern="100" dirty="0" err="1">
                <a:latin typeface="Calibri" panose="020F0502020204030204" pitchFamily="34" charset="0"/>
                <a:ea typeface="Calibri" panose="020F0502020204030204" pitchFamily="34" charset="0"/>
                <a:cs typeface="Times New Roman" panose="02020603050405020304" pitchFamily="18" charset="0"/>
              </a:rPr>
              <a:t>Meduzme</a:t>
            </a:r>
            <a:r>
              <a:rPr lang="fr-FR" sz="1050" kern="100" dirty="0">
                <a:latin typeface="Calibri" panose="020F0502020204030204" pitchFamily="34" charset="0"/>
                <a:ea typeface="Calibri" panose="020F0502020204030204" pitchFamily="34" charset="0"/>
                <a:cs typeface="Times New Roman" panose="02020603050405020304" pitchFamily="18" charset="0"/>
              </a:rPr>
              <a:t>, visiblement partis se promener dans la foret de l’Eiffel…</a:t>
            </a:r>
          </a:p>
          <a:p>
            <a:pPr algn="just">
              <a:lnSpc>
                <a:spcPct val="107000"/>
              </a:lnSpc>
              <a:spcAft>
                <a:spcPts val="800"/>
              </a:spcAft>
            </a:pPr>
            <a:r>
              <a:rPr lang="fr-FR" sz="1050" kern="100" dirty="0">
                <a:latin typeface="Calibri" panose="020F0502020204030204" pitchFamily="34" charset="0"/>
                <a:ea typeface="Calibri" panose="020F0502020204030204" pitchFamily="34" charset="0"/>
                <a:cs typeface="Times New Roman" panose="02020603050405020304" pitchFamily="18" charset="0"/>
              </a:rPr>
              <a:t>Notons que contrairement aux séances de qualification précédentes, l’écart entre Jones et le dernier n’est « que » de 3,8 secondes.</a:t>
            </a:r>
          </a:p>
          <a:p>
            <a:pPr algn="just">
              <a:lnSpc>
                <a:spcPct val="107000"/>
              </a:lnSpc>
              <a:spcAft>
                <a:spcPts val="800"/>
              </a:spcAft>
            </a:pPr>
            <a:r>
              <a:rPr lang="fr-FR" sz="1050" kern="100" dirty="0">
                <a:latin typeface="Calibri" panose="020F0502020204030204" pitchFamily="34" charset="0"/>
                <a:ea typeface="Calibri" panose="020F0502020204030204" pitchFamily="34" charset="0"/>
                <a:cs typeface="Times New Roman" panose="02020603050405020304" pitchFamily="18" charset="0"/>
              </a:rPr>
              <a:t> </a:t>
            </a:r>
            <a:endParaRPr lang="fr-FR" sz="105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8668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p:cNvSpPr/>
          <p:nvPr/>
        </p:nvSpPr>
        <p:spPr>
          <a:xfrm>
            <a:off x="467544" y="332656"/>
            <a:ext cx="8064896" cy="6408712"/>
          </a:xfrm>
          <a:prstGeom prst="rect">
            <a:avLst/>
          </a:prstGeom>
          <a:solidFill>
            <a:srgbClr val="000000">
              <a:alpha val="72157"/>
            </a:srgbClr>
          </a:solidFill>
        </p:spPr>
        <p:style>
          <a:lnRef idx="2">
            <a:schemeClr val="dk1">
              <a:shade val="50000"/>
            </a:schemeClr>
          </a:lnRef>
          <a:fillRef idx="1">
            <a:schemeClr val="dk1"/>
          </a:fillRef>
          <a:effectRef idx="0">
            <a:schemeClr val="dk1"/>
          </a:effectRef>
          <a:fontRef idx="minor">
            <a:schemeClr val="lt1"/>
          </a:fontRef>
        </p:style>
        <p:txBody>
          <a:bodyPr rtlCol="0" anchor="t"/>
          <a:lstStyle/>
          <a:p>
            <a:pPr algn="just"/>
            <a:r>
              <a:rPr lang="fr-FR" sz="1050" dirty="0"/>
              <a:t>Au départ, </a:t>
            </a:r>
            <a:r>
              <a:rPr lang="fr-FR" sz="1050" dirty="0" err="1"/>
              <a:t>Fabinator</a:t>
            </a:r>
            <a:r>
              <a:rPr lang="fr-FR" sz="1050" dirty="0"/>
              <a:t> s’envole comme un ouragan alors que Jones se montre tout aussi hésitant qu’un élève de 4eme n’ayant pas révisé: quatre places de perdues et ce sont Crash et </a:t>
            </a:r>
            <a:r>
              <a:rPr lang="fr-FR" sz="1050" dirty="0" err="1"/>
              <a:t>Enipla</a:t>
            </a:r>
            <a:r>
              <a:rPr lang="fr-FR" sz="1050" dirty="0"/>
              <a:t> qui en profitent. Au final et après une petite bataille sympathique, ce sont les pilotes de l’Equipe </a:t>
            </a:r>
            <a:r>
              <a:rPr lang="fr-FR" sz="1050" dirty="0" err="1"/>
              <a:t>Player’s</a:t>
            </a:r>
            <a:r>
              <a:rPr lang="fr-FR" sz="1050" dirty="0"/>
              <a:t> qui se placent collectivement sur le podium. </a:t>
            </a:r>
            <a:r>
              <a:rPr lang="fr-FR" sz="1050" dirty="0" err="1"/>
              <a:t>Enipla</a:t>
            </a:r>
            <a:r>
              <a:rPr lang="fr-FR" sz="1050" dirty="0"/>
              <a:t> perdra d’ailleurs pas mal de positions après ce combat dont </a:t>
            </a:r>
            <a:r>
              <a:rPr lang="fr-FR" sz="1050" dirty="0" err="1"/>
              <a:t>Keishin</a:t>
            </a:r>
            <a:r>
              <a:rPr lang="fr-FR" sz="1050" dirty="0"/>
              <a:t> et </a:t>
            </a:r>
            <a:r>
              <a:rPr lang="fr-FR" sz="1050" dirty="0" err="1"/>
              <a:t>Uwloss</a:t>
            </a:r>
            <a:r>
              <a:rPr lang="fr-FR" sz="1050" dirty="0"/>
              <a:t> se sont également invités  à la partie.</a:t>
            </a:r>
          </a:p>
          <a:p>
            <a:pPr algn="just"/>
            <a:endParaRPr lang="fr-FR" sz="1050" dirty="0"/>
          </a:p>
          <a:p>
            <a:pPr algn="just"/>
            <a:r>
              <a:rPr lang="fr-FR" sz="1050" dirty="0"/>
              <a:t>En dépit d’un joli travers de </a:t>
            </a:r>
            <a:r>
              <a:rPr lang="fr-FR" sz="1050" dirty="0" err="1"/>
              <a:t>Mutan</a:t>
            </a:r>
            <a:r>
              <a:rPr lang="fr-FR" sz="1050" dirty="0"/>
              <a:t> (qui s’en voudra durant tout le GP) au 5</a:t>
            </a:r>
            <a:r>
              <a:rPr lang="fr-FR" sz="1050" baseline="30000" dirty="0"/>
              <a:t>e</a:t>
            </a:r>
            <a:r>
              <a:rPr lang="fr-FR" sz="1050" dirty="0"/>
              <a:t> tour, la course devient de plus en plus limpide. </a:t>
            </a:r>
            <a:r>
              <a:rPr lang="fr-FR" sz="1050" dirty="0" err="1"/>
              <a:t>Fabinator</a:t>
            </a:r>
            <a:r>
              <a:rPr lang="fr-FR" sz="1050" dirty="0"/>
              <a:t> mène tranquillement la danse, les </a:t>
            </a:r>
            <a:r>
              <a:rPr lang="fr-FR" sz="1050" dirty="0" err="1"/>
              <a:t>Player’s</a:t>
            </a:r>
            <a:r>
              <a:rPr lang="fr-FR" sz="1050" dirty="0"/>
              <a:t> se suivent sans s’attaquer, Hyper Jumper et </a:t>
            </a:r>
            <a:r>
              <a:rPr lang="fr-FR" sz="1050" dirty="0" err="1"/>
              <a:t>Matsushichris</a:t>
            </a:r>
            <a:r>
              <a:rPr lang="fr-FR" sz="1050" dirty="0"/>
              <a:t> se battent pour le point de la huitième place. Deux pilotes vont former un bouchon derrière eux avec d’un côté, BJG qui défend sa 11</a:t>
            </a:r>
            <a:r>
              <a:rPr lang="fr-FR" sz="1050" baseline="30000" dirty="0"/>
              <a:t>e</a:t>
            </a:r>
            <a:r>
              <a:rPr lang="fr-FR" sz="1050" dirty="0"/>
              <a:t> place face à des camarades turbulents et de l’autre, </a:t>
            </a:r>
            <a:r>
              <a:rPr lang="fr-FR" sz="1050" dirty="0" err="1"/>
              <a:t>Snowizz</a:t>
            </a:r>
            <a:r>
              <a:rPr lang="fr-FR" sz="1050" dirty="0"/>
              <a:t> qui s’écroule progressivement malgré un départ intéressant.</a:t>
            </a:r>
          </a:p>
          <a:p>
            <a:pPr algn="just"/>
            <a:endParaRPr lang="fr-FR" sz="1050" dirty="0"/>
          </a:p>
          <a:p>
            <a:pPr algn="just"/>
            <a:r>
              <a:rPr lang="fr-FR" sz="1050" dirty="0"/>
              <a:t>Tour 17: la fin du premier relais arrive pour les pilotes chaussés de gommes tendres qui s’effondrent rapidement. </a:t>
            </a:r>
            <a:r>
              <a:rPr lang="fr-FR" sz="1050" dirty="0" err="1"/>
              <a:t>Fabinator</a:t>
            </a:r>
            <a:r>
              <a:rPr lang="fr-FR" sz="1050" dirty="0"/>
              <a:t> va en profiter pour effectuer son premier arrêt à la fin de ce tour. Est-ce que la baisse de performances des monoplaces va  permettre aux pilotes de mieux négocier l’entrée de la voie des stands? Eh bien non, ‘faut pas rêver comme le dit Sylvain Augier. Le pilote ARTA ainsi qu’</a:t>
            </a:r>
            <a:r>
              <a:rPr lang="fr-FR" sz="1050" dirty="0" err="1"/>
              <a:t>Uwloss</a:t>
            </a:r>
            <a:r>
              <a:rPr lang="fr-FR" sz="1050" dirty="0"/>
              <a:t> seront en glisse à cet endroit et perdront énormément de temps, ce qui a pour conséquence de les renvoyer en plein milieu du trafic…</a:t>
            </a:r>
          </a:p>
          <a:p>
            <a:pPr algn="just"/>
            <a:endParaRPr lang="fr-FR" sz="1050" dirty="0"/>
          </a:p>
          <a:p>
            <a:pPr algn="just"/>
            <a:r>
              <a:rPr lang="fr-FR" sz="1050" dirty="0"/>
              <a:t>Pendant ce temps, les </a:t>
            </a:r>
            <a:r>
              <a:rPr lang="fr-FR" sz="1050" dirty="0" err="1"/>
              <a:t>Player’s</a:t>
            </a:r>
            <a:r>
              <a:rPr lang="fr-FR" sz="1050" dirty="0"/>
              <a:t> prennent temporairement la tête. Toutefois, c’est Jones qui prend le dessus sur son compère au début du 18</a:t>
            </a:r>
            <a:r>
              <a:rPr lang="fr-FR" sz="1050" baseline="30000" dirty="0"/>
              <a:t>e</a:t>
            </a:r>
            <a:r>
              <a:rPr lang="fr-FR" sz="1050" dirty="0"/>
              <a:t> tour . Et le premier incident majeur se déroule juste à la sortie du « U »: le pilote américain part à la faute et est extrêmement au ralenti, ce qui surprend Crash qui ne peut éviter de l’accrocher ! Avant détruit, c’est fini pour le vainqueur du Canada et c’est une putain d’occasion manquée pour la team bleu ciel. Jones s’en sortira bien sans dommage, mais entre ceci et la perte de temps à l’entrée des stands, tout espoir de victoire est foutu puisqu’il repartira dans le trafic et très loin derrière </a:t>
            </a:r>
            <a:r>
              <a:rPr lang="fr-FR" sz="1050" dirty="0" err="1"/>
              <a:t>Fabinator</a:t>
            </a:r>
            <a:r>
              <a:rPr lang="fr-FR" sz="1050" dirty="0"/>
              <a:t> ou </a:t>
            </a:r>
            <a:r>
              <a:rPr lang="fr-FR" sz="1050" dirty="0" err="1"/>
              <a:t>Uwloss</a:t>
            </a:r>
            <a:r>
              <a:rPr lang="fr-FR" sz="1050" dirty="0"/>
              <a:t>…</a:t>
            </a:r>
          </a:p>
          <a:p>
            <a:pPr algn="just"/>
            <a:endParaRPr lang="fr-FR" sz="1050" dirty="0"/>
          </a:p>
          <a:p>
            <a:pPr algn="just"/>
            <a:endParaRPr lang="fr-FR" sz="1050" dirty="0"/>
          </a:p>
          <a:p>
            <a:pPr algn="just"/>
            <a:r>
              <a:rPr lang="fr-FR" sz="1050" dirty="0"/>
              <a:t>Pour ces deux derniers, la course pour rattraper les autres pilotes en stratégie différente est en marche. Quelques </a:t>
            </a:r>
            <a:r>
              <a:rPr lang="fr-FR" sz="1050" dirty="0" err="1"/>
              <a:t>zoulis</a:t>
            </a:r>
            <a:r>
              <a:rPr lang="fr-FR" sz="1050" dirty="0"/>
              <a:t> dépassements et manœuvres se passent durant la deuxième partie de la course. Pendant ce temps, </a:t>
            </a:r>
            <a:r>
              <a:rPr lang="fr-FR" sz="1050" dirty="0" err="1"/>
              <a:t>Enipla</a:t>
            </a:r>
            <a:r>
              <a:rPr lang="fr-FR" sz="1050" dirty="0"/>
              <a:t> est en tête devant </a:t>
            </a:r>
            <a:r>
              <a:rPr lang="fr-FR" sz="1050" dirty="0" err="1"/>
              <a:t>Modjo</a:t>
            </a:r>
            <a:r>
              <a:rPr lang="fr-FR" sz="1050" dirty="0"/>
              <a:t> et </a:t>
            </a:r>
            <a:r>
              <a:rPr lang="fr-FR" sz="1050" dirty="0" err="1"/>
              <a:t>Fabinator</a:t>
            </a:r>
            <a:r>
              <a:rPr lang="fr-FR" sz="1050" dirty="0"/>
              <a:t>. </a:t>
            </a:r>
            <a:r>
              <a:rPr lang="fr-FR" sz="1050" dirty="0" err="1"/>
              <a:t>Kiltho</a:t>
            </a:r>
            <a:r>
              <a:rPr lang="fr-FR" sz="1050" dirty="0"/>
              <a:t> et </a:t>
            </a:r>
            <a:r>
              <a:rPr lang="fr-FR" sz="1050" dirty="0" err="1"/>
              <a:t>Matsushichris</a:t>
            </a:r>
            <a:r>
              <a:rPr lang="fr-FR" sz="1050" dirty="0"/>
              <a:t> sont au pied du podium.</a:t>
            </a:r>
          </a:p>
          <a:p>
            <a:pPr algn="just"/>
            <a:endParaRPr lang="fr-FR" sz="1050" dirty="0"/>
          </a:p>
          <a:p>
            <a:pPr algn="just"/>
            <a:r>
              <a:rPr lang="fr-FR" sz="1050" dirty="0"/>
              <a:t>A 15 tours de la fin, plan à cinq entre Hyper Jumper, </a:t>
            </a:r>
            <a:r>
              <a:rPr lang="fr-FR" sz="1050" dirty="0" err="1"/>
              <a:t>Uwloss</a:t>
            </a:r>
            <a:r>
              <a:rPr lang="fr-FR" sz="1050" dirty="0"/>
              <a:t>, </a:t>
            </a:r>
            <a:r>
              <a:rPr lang="fr-FR" sz="1050" dirty="0" err="1"/>
              <a:t>Matsushichris</a:t>
            </a:r>
            <a:r>
              <a:rPr lang="fr-FR" sz="1050" dirty="0"/>
              <a:t>, </a:t>
            </a:r>
            <a:r>
              <a:rPr lang="fr-FR" sz="1050" dirty="0" err="1"/>
              <a:t>Keishin</a:t>
            </a:r>
            <a:r>
              <a:rPr lang="fr-FR" sz="1050" dirty="0"/>
              <a:t> et Jones. Bien évidemment,  la Breizh en pneus durs est un ton en dessous de ses adversaires, de </a:t>
            </a:r>
            <a:r>
              <a:rPr lang="fr-FR" sz="1050" dirty="0" err="1"/>
              <a:t>meme</a:t>
            </a:r>
            <a:r>
              <a:rPr lang="fr-FR" sz="1050" dirty="0"/>
              <a:t> pour l’</a:t>
            </a:r>
            <a:r>
              <a:rPr lang="fr-FR" sz="1050" dirty="0" err="1"/>
              <a:t>Iratol</a:t>
            </a:r>
            <a:r>
              <a:rPr lang="fr-FR" sz="1050" dirty="0"/>
              <a:t> en médium. Après un rude combat, </a:t>
            </a:r>
            <a:r>
              <a:rPr lang="fr-FR" sz="1050" dirty="0" err="1"/>
              <a:t>Uwloss</a:t>
            </a:r>
            <a:r>
              <a:rPr lang="fr-FR" sz="1050" dirty="0"/>
              <a:t> et Jones sont les gagnants de cette lutte. Plus loin devant, </a:t>
            </a:r>
            <a:r>
              <a:rPr lang="fr-FR" sz="1050" dirty="0" err="1"/>
              <a:t>Fabinator</a:t>
            </a:r>
            <a:r>
              <a:rPr lang="fr-FR" sz="1050" dirty="0"/>
              <a:t> ne se ménage pas et en profite pour reprendre le leadership au 30</a:t>
            </a:r>
            <a:r>
              <a:rPr lang="fr-FR" sz="1050" baseline="30000" dirty="0"/>
              <a:t>e</a:t>
            </a:r>
            <a:r>
              <a:rPr lang="fr-FR" sz="1050" dirty="0"/>
              <a:t> tour (dix tours restants) après une petite erreur d’</a:t>
            </a:r>
            <a:r>
              <a:rPr lang="fr-FR" sz="1050" dirty="0" err="1"/>
              <a:t>Enipla</a:t>
            </a:r>
            <a:r>
              <a:rPr lang="fr-FR" sz="1050" dirty="0"/>
              <a:t>. C’est le moment pour lui de changer ses gommes intermédiaires, et tant pis s’il faut repartir dans le trafic…</a:t>
            </a:r>
          </a:p>
          <a:p>
            <a:pPr algn="just"/>
            <a:endParaRPr lang="fr-FR" sz="1050" dirty="0"/>
          </a:p>
          <a:p>
            <a:pPr algn="just"/>
            <a:r>
              <a:rPr lang="fr-FR" sz="1050" dirty="0"/>
              <a:t>Les désormais fameuses casses moteur interviennent dans les dix dernières boucles. La première victime est la </a:t>
            </a:r>
            <a:r>
              <a:rPr lang="fr-FR" sz="1050" dirty="0" err="1"/>
              <a:t>Larrousse</a:t>
            </a:r>
            <a:r>
              <a:rPr lang="fr-FR" sz="1050" dirty="0"/>
              <a:t>-March de </a:t>
            </a:r>
            <a:r>
              <a:rPr lang="fr-FR" sz="1050" dirty="0" err="1"/>
              <a:t>Pichin</a:t>
            </a:r>
            <a:r>
              <a:rPr lang="fr-FR" sz="1050" dirty="0"/>
              <a:t>, dont le V10 Mercedes aime décidément exploser avec le champion S3 au volant. C’est également un joli cadeau coloré aux dirigeants du constructeur allemand, nullement impressionnés par le mécontentement du pilote. Idem chez </a:t>
            </a:r>
            <a:r>
              <a:rPr lang="fr-FR" sz="1050" dirty="0" err="1"/>
              <a:t>Meduzme</a:t>
            </a:r>
            <a:r>
              <a:rPr lang="fr-FR" sz="1050" dirty="0"/>
              <a:t> et </a:t>
            </a:r>
            <a:r>
              <a:rPr lang="fr-FR" sz="1050" dirty="0" err="1"/>
              <a:t>Thomraph</a:t>
            </a:r>
            <a:r>
              <a:rPr lang="fr-FR" sz="1050" dirty="0"/>
              <a:t>, mais de manière plus anonyme. Le plus « gros » client concerne Fred Jones dont le fabuleux moteur </a:t>
            </a:r>
            <a:r>
              <a:rPr lang="fr-FR" sz="1050" dirty="0" err="1"/>
              <a:t>Mugen</a:t>
            </a:r>
            <a:r>
              <a:rPr lang="fr-FR" sz="1050" dirty="0"/>
              <a:t> casse comme du vert alors que le rookie était sixième après quelques belles luttes.  </a:t>
            </a:r>
          </a:p>
          <a:p>
            <a:pPr algn="just"/>
            <a:endParaRPr lang="fr-FR" sz="1050" dirty="0"/>
          </a:p>
          <a:p>
            <a:pPr algn="just"/>
            <a:r>
              <a:rPr lang="fr-FR" sz="1050" dirty="0"/>
              <a:t>Tout ceci marque également le début du second arrêt pour les pilotes en pneus tendres. </a:t>
            </a:r>
            <a:r>
              <a:rPr lang="fr-FR" sz="1050" dirty="0" err="1"/>
              <a:t>Fabinator</a:t>
            </a:r>
            <a:r>
              <a:rPr lang="fr-FR" sz="1050" dirty="0"/>
              <a:t>  et </a:t>
            </a:r>
            <a:r>
              <a:rPr lang="fr-FR" sz="1050" dirty="0" err="1"/>
              <a:t>Uwloss</a:t>
            </a:r>
            <a:r>
              <a:rPr lang="fr-FR" sz="1050" dirty="0"/>
              <a:t> s’arrêtent…mais pas </a:t>
            </a:r>
            <a:r>
              <a:rPr lang="fr-FR" sz="1050" dirty="0" err="1"/>
              <a:t>Keishin</a:t>
            </a:r>
            <a:r>
              <a:rPr lang="fr-FR" sz="1050" dirty="0"/>
              <a:t> qui veut continuer coute que coute, quitte à finir sur la jante ou sur les rotules. </a:t>
            </a:r>
          </a:p>
          <a:p>
            <a:pPr algn="just"/>
            <a:endParaRPr lang="fr-FR" sz="1050" dirty="0"/>
          </a:p>
        </p:txBody>
      </p:sp>
    </p:spTree>
    <p:extLst>
      <p:ext uri="{BB962C8B-B14F-4D97-AF65-F5344CB8AC3E}">
        <p14:creationId xmlns:p14="http://schemas.microsoft.com/office/powerpoint/2010/main" val="41428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PaintStrokes/>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sp>
        <p:nvSpPr>
          <p:cNvPr id="94" name="Rectangle 93"/>
          <p:cNvSpPr/>
          <p:nvPr/>
        </p:nvSpPr>
        <p:spPr>
          <a:xfrm>
            <a:off x="539552" y="404664"/>
            <a:ext cx="8064896" cy="6336704"/>
          </a:xfrm>
          <a:prstGeom prst="rect">
            <a:avLst/>
          </a:prstGeom>
          <a:solidFill>
            <a:srgbClr val="000000">
              <a:alpha val="72157"/>
            </a:srgbClr>
          </a:solidFill>
        </p:spPr>
        <p:style>
          <a:lnRef idx="2">
            <a:schemeClr val="dk1">
              <a:shade val="50000"/>
            </a:schemeClr>
          </a:lnRef>
          <a:fillRef idx="1">
            <a:schemeClr val="dk1"/>
          </a:fillRef>
          <a:effectRef idx="0">
            <a:schemeClr val="dk1"/>
          </a:effectRef>
          <a:fontRef idx="minor">
            <a:schemeClr val="lt1"/>
          </a:fontRef>
        </p:style>
        <p:txBody>
          <a:bodyPr rtlCol="0" anchor="t"/>
          <a:lstStyle/>
          <a:p>
            <a:pPr algn="just"/>
            <a:r>
              <a:rPr lang="fr-FR" sz="1050" dirty="0"/>
              <a:t>Il reste six tours et </a:t>
            </a:r>
            <a:r>
              <a:rPr lang="fr-FR" sz="1050" dirty="0" err="1"/>
              <a:t>Fabinator</a:t>
            </a:r>
            <a:r>
              <a:rPr lang="fr-FR" sz="1050" dirty="0"/>
              <a:t> ressort second, dix secondes derrière </a:t>
            </a:r>
            <a:r>
              <a:rPr lang="fr-FR" sz="1050" dirty="0" err="1"/>
              <a:t>Modjo</a:t>
            </a:r>
            <a:r>
              <a:rPr lang="fr-FR" sz="1050" dirty="0"/>
              <a:t> qui réussit brillamment à faire tenir ses gommes dures. La recette bretonne fonctionne également chez son compère nippon puisqu’il est actuellement troisième ! Autre pilote qui profite de tout ceci, </a:t>
            </a:r>
            <a:r>
              <a:rPr lang="fr-FR" sz="1050" dirty="0" err="1"/>
              <a:t>Mutan</a:t>
            </a:r>
            <a:r>
              <a:rPr lang="fr-FR" sz="1050" dirty="0"/>
              <a:t> qui rattrape sa petite bévue malgré son MOTEUR de MERDE et les ADVERSAIRES de MERDE. Revenons directement à la tête de course et l’ARTA revient fort sur la Breizh F1. Les deux monoplaces se suivent au 39 des 42 tours et </a:t>
            </a:r>
            <a:r>
              <a:rPr lang="fr-FR" sz="1050" dirty="0" err="1"/>
              <a:t>Fabinator</a:t>
            </a:r>
            <a:r>
              <a:rPr lang="fr-FR" sz="1050" dirty="0"/>
              <a:t> dépasse sans soucis </a:t>
            </a:r>
            <a:r>
              <a:rPr lang="fr-FR" sz="1050" dirty="0" err="1"/>
              <a:t>Modjo</a:t>
            </a:r>
            <a:r>
              <a:rPr lang="fr-FR" sz="1050" dirty="0"/>
              <a:t> dans l’avant-dernier tour, juste avant la première épingle du circuit. Le pilote </a:t>
            </a:r>
            <a:r>
              <a:rPr lang="fr-FR" sz="1050" dirty="0" err="1"/>
              <a:t>francais</a:t>
            </a:r>
            <a:r>
              <a:rPr lang="fr-FR" sz="1050" dirty="0"/>
              <a:t> va signer sa première victoire de la saison, la deuxième consécutive sur le tracé du </a:t>
            </a:r>
            <a:r>
              <a:rPr lang="fr-FR" sz="1050" dirty="0" err="1"/>
              <a:t>Nurburgring</a:t>
            </a:r>
            <a:r>
              <a:rPr lang="fr-FR" sz="1050" dirty="0"/>
              <a:t> après une fois encore sué des litres d’adrénaline. </a:t>
            </a:r>
          </a:p>
          <a:p>
            <a:pPr algn="just"/>
            <a:endParaRPr lang="fr-FR" sz="1050" dirty="0"/>
          </a:p>
          <a:p>
            <a:pPr algn="just"/>
            <a:r>
              <a:rPr lang="fr-FR" sz="1050" dirty="0"/>
              <a:t>Bien que manquant la gagne, </a:t>
            </a:r>
            <a:r>
              <a:rPr lang="fr-FR" sz="1050" dirty="0" err="1"/>
              <a:t>Modjo</a:t>
            </a:r>
            <a:r>
              <a:rPr lang="fr-FR" sz="1050" dirty="0"/>
              <a:t> et </a:t>
            </a:r>
            <a:r>
              <a:rPr lang="fr-FR" sz="1050" dirty="0" err="1"/>
              <a:t>Matsushichris</a:t>
            </a:r>
            <a:r>
              <a:rPr lang="fr-FR" sz="1050" dirty="0"/>
              <a:t> montent néanmoins sur le podium tout en faisant une excellente opération au championnat en dépit d’une monoplace qui commence un peu à marquer le pas face aux autres. Quatrième, </a:t>
            </a:r>
            <a:r>
              <a:rPr lang="fr-FR" sz="1050" dirty="0" err="1"/>
              <a:t>Mutan</a:t>
            </a:r>
            <a:r>
              <a:rPr lang="fr-FR" sz="1050" dirty="0"/>
              <a:t> consolide sa place de meilleur privé en dépit d’une erreur de MERDE et du V10 Renault de MERDE. 5</a:t>
            </a:r>
            <a:r>
              <a:rPr lang="fr-FR" sz="1050" baseline="30000" dirty="0"/>
              <a:t>e</a:t>
            </a:r>
            <a:r>
              <a:rPr lang="fr-FR" sz="1050" dirty="0"/>
              <a:t>, </a:t>
            </a:r>
            <a:r>
              <a:rPr lang="fr-FR" sz="1050" dirty="0" err="1"/>
              <a:t>Enipla</a:t>
            </a:r>
            <a:r>
              <a:rPr lang="fr-FR" sz="1050" dirty="0"/>
              <a:t> marque enfin ses premiers points de l’année malgré une stratégie en medium peu fructueuse. Il devance </a:t>
            </a:r>
            <a:r>
              <a:rPr lang="fr-FR" sz="1050" dirty="0" err="1"/>
              <a:t>Uwloss</a:t>
            </a:r>
            <a:r>
              <a:rPr lang="fr-FR" sz="1050" dirty="0"/>
              <a:t> mal récompensé de sa course (ce sont tout de même ses premiers points depuis Aida) et McTavish qui récolte, à la surprise générale, deux points grâce aux pneus durs. Le dernier point revient à </a:t>
            </a:r>
            <a:r>
              <a:rPr lang="fr-FR" sz="1050" dirty="0" err="1"/>
              <a:t>Keishin</a:t>
            </a:r>
            <a:r>
              <a:rPr lang="fr-FR" sz="1050" dirty="0"/>
              <a:t> qui paye très fort le fait de ne pas s’arrêter une seconde fois.</a:t>
            </a:r>
          </a:p>
          <a:p>
            <a:pPr algn="just"/>
            <a:endParaRPr lang="fr-FR" sz="1050" dirty="0"/>
          </a:p>
          <a:p>
            <a:pPr algn="just"/>
            <a:r>
              <a:rPr lang="fr-FR" sz="1050" dirty="0"/>
              <a:t>Un moment dans les points, </a:t>
            </a:r>
            <a:r>
              <a:rPr lang="fr-FR" sz="1050" dirty="0" err="1"/>
              <a:t>Kiltho</a:t>
            </a:r>
            <a:r>
              <a:rPr lang="fr-FR" sz="1050" dirty="0"/>
              <a:t> échoue à la neuvième position. BJG se contentera de la dixième place…Sur les 19 voitures à l’arrivée, seules quatre sont à un tour de retard de </a:t>
            </a:r>
            <a:r>
              <a:rPr lang="fr-FR" sz="1050" dirty="0" err="1"/>
              <a:t>Fabinator</a:t>
            </a:r>
            <a:r>
              <a:rPr lang="fr-FR" sz="1050" dirty="0"/>
              <a:t>. Il reste encore sept épreuves au calendrier et rien n’est encore joué au championnat, même si on a dit que Breizh F1 et </a:t>
            </a:r>
            <a:r>
              <a:rPr lang="fr-FR" sz="1050" dirty="0" err="1"/>
              <a:t>Matsushichris</a:t>
            </a:r>
            <a:r>
              <a:rPr lang="fr-FR" sz="1050" dirty="0"/>
              <a:t> sont sensiblement devant la concurrence en termes de points. Est-ce que le pâté Henaff’ réussira à s’exporter brillamment en Grande-Bretagne ? Réponse dans deux semaines.</a:t>
            </a:r>
          </a:p>
        </p:txBody>
      </p:sp>
    </p:spTree>
    <p:extLst>
      <p:ext uri="{BB962C8B-B14F-4D97-AF65-F5344CB8AC3E}">
        <p14:creationId xmlns:p14="http://schemas.microsoft.com/office/powerpoint/2010/main" val="3106274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p:nvPr/>
        </p:nvGrpSpPr>
        <p:grpSpPr>
          <a:xfrm>
            <a:off x="478782" y="476672"/>
            <a:ext cx="8281001" cy="5959853"/>
            <a:chOff x="478782" y="476672"/>
            <a:chExt cx="8281001" cy="5959853"/>
          </a:xfrm>
        </p:grpSpPr>
        <p:sp>
          <p:nvSpPr>
            <p:cNvPr id="77" name="Rectangle 76"/>
            <p:cNvSpPr/>
            <p:nvPr/>
          </p:nvSpPr>
          <p:spPr>
            <a:xfrm>
              <a:off x="6743559" y="5636030"/>
              <a:ext cx="2016224" cy="800493"/>
            </a:xfrm>
            <a:prstGeom prst="rect">
              <a:avLst/>
            </a:prstGeom>
            <a:blipFill>
              <a:blip r:embed="rId2"/>
              <a:stretch>
                <a:fillRect/>
              </a:stretch>
            </a:blip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tIns="0" rIns="36000" bIns="36000" rtlCol="0" anchor="t"/>
            <a:lstStyle/>
            <a:p>
              <a:pPr>
                <a:spcBef>
                  <a:spcPts val="600"/>
                </a:spcBef>
              </a:pP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Un demi tête-à queue de MERDE</a:t>
              </a:r>
            </a:p>
          </p:txBody>
        </p:sp>
        <p:sp>
          <p:nvSpPr>
            <p:cNvPr id="78" name="Rectangle 77"/>
            <p:cNvSpPr/>
            <p:nvPr/>
          </p:nvSpPr>
          <p:spPr>
            <a:xfrm>
              <a:off x="4655327" y="5636031"/>
              <a:ext cx="2016224" cy="800493"/>
            </a:xfrm>
            <a:prstGeom prst="rect">
              <a:avLst/>
            </a:prstGeom>
            <a:blipFill>
              <a:blip r:embed="rId2"/>
              <a:stretch>
                <a:fillRect/>
              </a:stretch>
            </a:blip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tIns="0" rIns="36000" bIns="36000" rtlCol="0" anchor="t"/>
            <a:lstStyle/>
            <a:p>
              <a:pPr>
                <a:spcBef>
                  <a:spcPts val="600"/>
                </a:spcBef>
              </a:pP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Casse moteur de </a:t>
              </a:r>
              <a:r>
                <a:rPr lang="fr-FR" sz="1000" i="1" dirty="0" err="1">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Pichin</a:t>
              </a: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 (encore) </a:t>
              </a:r>
            </a:p>
            <a:p>
              <a:pPr>
                <a:spcBef>
                  <a:spcPts val="600"/>
                </a:spcBef>
              </a:pP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Performance ?</a:t>
              </a:r>
            </a:p>
          </p:txBody>
        </p:sp>
        <p:sp>
          <p:nvSpPr>
            <p:cNvPr id="79" name="Rectangle 78"/>
            <p:cNvSpPr/>
            <p:nvPr/>
          </p:nvSpPr>
          <p:spPr>
            <a:xfrm>
              <a:off x="2572571" y="5636032"/>
              <a:ext cx="2016224" cy="800493"/>
            </a:xfrm>
            <a:prstGeom prst="rect">
              <a:avLst/>
            </a:prstGeom>
            <a:blipFill>
              <a:blip r:embed="rId2"/>
              <a:stretch>
                <a:fillRect/>
              </a:stretch>
            </a:blip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tIns="0" rIns="36000" bIns="36000" rtlCol="0" anchor="t"/>
            <a:lstStyle/>
            <a:p>
              <a:pPr>
                <a:spcBef>
                  <a:spcPts val="600"/>
                </a:spcBef>
              </a:pP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Stratégie pénalisante au final</a:t>
              </a:r>
            </a:p>
            <a:p>
              <a:pPr>
                <a:spcBef>
                  <a:spcPts val="600"/>
                </a:spcBef>
              </a:pP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Un moteur H-S …</a:t>
              </a:r>
            </a:p>
          </p:txBody>
        </p:sp>
        <p:sp>
          <p:nvSpPr>
            <p:cNvPr id="80" name="Rectangle 79"/>
            <p:cNvSpPr/>
            <p:nvPr/>
          </p:nvSpPr>
          <p:spPr>
            <a:xfrm>
              <a:off x="478863" y="4780341"/>
              <a:ext cx="2016224" cy="800493"/>
            </a:xfrm>
            <a:prstGeom prst="rect">
              <a:avLst/>
            </a:prstGeom>
            <a:blipFill>
              <a:blip r:embed="rId2"/>
              <a:stretch>
                <a:fillRect/>
              </a:stretch>
            </a:blip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rtlCol="0" anchor="t"/>
            <a:lstStyle/>
            <a:p>
              <a:pPr>
                <a:spcBef>
                  <a:spcPts val="600"/>
                </a:spcBef>
              </a:pP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Le seul pilote encore en vie a fait ce qu’il a pu au volant de sa Fiesta 1.1</a:t>
              </a:r>
            </a:p>
          </p:txBody>
        </p:sp>
        <p:sp>
          <p:nvSpPr>
            <p:cNvPr id="81" name="Rectangle 80"/>
            <p:cNvSpPr/>
            <p:nvPr/>
          </p:nvSpPr>
          <p:spPr>
            <a:xfrm>
              <a:off x="2567095" y="4780477"/>
              <a:ext cx="2016224" cy="800493"/>
            </a:xfrm>
            <a:prstGeom prst="rect">
              <a:avLst/>
            </a:prstGeom>
            <a:blipFill>
              <a:blip r:embed="rId2"/>
              <a:stretch>
                <a:fillRect/>
              </a:stretch>
            </a:blip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rtlCol="0" anchor="t"/>
            <a:lstStyle/>
            <a:p>
              <a:pPr>
                <a:spcBef>
                  <a:spcPts val="600"/>
                </a:spcBef>
              </a:pP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Bonne course d’Hyper Jumper dans l’ensemble.</a:t>
              </a:r>
            </a:p>
            <a:p>
              <a:pPr>
                <a:spcBef>
                  <a:spcPts val="600"/>
                </a:spcBef>
              </a:pP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Peut-être un point possible?</a:t>
              </a:r>
            </a:p>
          </p:txBody>
        </p:sp>
        <p:sp>
          <p:nvSpPr>
            <p:cNvPr id="82" name="Rectangle 81"/>
            <p:cNvSpPr/>
            <p:nvPr/>
          </p:nvSpPr>
          <p:spPr>
            <a:xfrm>
              <a:off x="4655327" y="4780341"/>
              <a:ext cx="2016224" cy="800493"/>
            </a:xfrm>
            <a:prstGeom prst="rect">
              <a:avLst/>
            </a:prstGeom>
            <a:blipFill>
              <a:blip r:embed="rId2"/>
              <a:stretch>
                <a:fillRect/>
              </a:stretch>
            </a:blip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rtlCol="0" anchor="t"/>
            <a:lstStyle/>
            <a:p>
              <a:pPr>
                <a:spcBef>
                  <a:spcPts val="600"/>
                </a:spcBef>
              </a:pPr>
              <a:r>
                <a:rPr lang="fr-FR" sz="1000" i="1" dirty="0" err="1">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Estre</a:t>
              </a: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 à l’arrivée (encore)</a:t>
              </a:r>
            </a:p>
          </p:txBody>
        </p:sp>
        <p:sp>
          <p:nvSpPr>
            <p:cNvPr id="83" name="Rectangle 82"/>
            <p:cNvSpPr/>
            <p:nvPr/>
          </p:nvSpPr>
          <p:spPr>
            <a:xfrm>
              <a:off x="6743559" y="4780477"/>
              <a:ext cx="2016224" cy="800493"/>
            </a:xfrm>
            <a:prstGeom prst="rect">
              <a:avLst/>
            </a:prstGeom>
            <a:blipFill>
              <a:blip r:embed="rId2"/>
              <a:stretch>
                <a:fillRect/>
              </a:stretch>
            </a:blip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rtlCol="0" anchor="t"/>
            <a:lstStyle/>
            <a:p>
              <a:pPr>
                <a:spcBef>
                  <a:spcPts val="600"/>
                </a:spcBef>
              </a:pP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Une 4</a:t>
              </a:r>
              <a:r>
                <a:rPr lang="fr-FR" sz="1000" i="1" baseline="30000"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e</a:t>
              </a: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 place en revenant d’assez loin.</a:t>
              </a:r>
            </a:p>
            <a:p>
              <a:pPr>
                <a:spcBef>
                  <a:spcPts val="600"/>
                </a:spcBef>
              </a:pP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Podium possible ?</a:t>
              </a:r>
            </a:p>
          </p:txBody>
        </p:sp>
        <p:sp>
          <p:nvSpPr>
            <p:cNvPr id="84" name="Rectangle 83"/>
            <p:cNvSpPr/>
            <p:nvPr/>
          </p:nvSpPr>
          <p:spPr>
            <a:xfrm>
              <a:off x="484339" y="5636032"/>
              <a:ext cx="2016224" cy="800493"/>
            </a:xfrm>
            <a:prstGeom prst="rect">
              <a:avLst/>
            </a:prstGeom>
            <a:blipFill>
              <a:blip r:embed="rId2"/>
              <a:stretch>
                <a:fillRect/>
              </a:stretch>
            </a:blip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tIns="0" rIns="36000" bIns="36000" rtlCol="0" anchor="t"/>
            <a:lstStyle/>
            <a:p>
              <a:pPr>
                <a:spcBef>
                  <a:spcPts val="600"/>
                </a:spcBef>
              </a:pP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Il devient difficile de croire que  toute l’écurie reverra la lumière de </a:t>
              </a:r>
              <a:r>
                <a:rPr lang="fr-FR" sz="1000" i="1" dirty="0" err="1">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noel</a:t>
              </a: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 </a:t>
              </a:r>
            </a:p>
          </p:txBody>
        </p:sp>
        <p:sp>
          <p:nvSpPr>
            <p:cNvPr id="76" name="Rectangle 75"/>
            <p:cNvSpPr/>
            <p:nvPr/>
          </p:nvSpPr>
          <p:spPr>
            <a:xfrm>
              <a:off x="6743559" y="2628505"/>
              <a:ext cx="2016224" cy="800493"/>
            </a:xfrm>
            <a:prstGeom prst="rect">
              <a:avLst/>
            </a:prstGeom>
            <a:blipFill>
              <a:blip r:embed="rId2"/>
              <a:stretch>
                <a:fillRect/>
              </a:stretch>
            </a:blip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tIns="0" rIns="36000" bIns="36000" rtlCol="0" anchor="t"/>
            <a:lstStyle/>
            <a:p>
              <a:pPr>
                <a:spcBef>
                  <a:spcPts val="600"/>
                </a:spcBef>
              </a:pP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Résultats et performances anonymes </a:t>
              </a:r>
            </a:p>
            <a:p>
              <a:pPr>
                <a:spcBef>
                  <a:spcPts val="600"/>
                </a:spcBef>
              </a:pP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Même la casse moteur de Yann était anonyme !</a:t>
              </a:r>
            </a:p>
            <a:p>
              <a:pPr>
                <a:spcBef>
                  <a:spcPts val="600"/>
                </a:spcBef>
              </a:pPr>
              <a:endPar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endParaRPr>
            </a:p>
          </p:txBody>
        </p:sp>
        <p:sp>
          <p:nvSpPr>
            <p:cNvPr id="75" name="Rectangle 74"/>
            <p:cNvSpPr/>
            <p:nvPr/>
          </p:nvSpPr>
          <p:spPr>
            <a:xfrm>
              <a:off x="4655327" y="2628506"/>
              <a:ext cx="2016224" cy="800493"/>
            </a:xfrm>
            <a:prstGeom prst="rect">
              <a:avLst/>
            </a:prstGeom>
            <a:blipFill>
              <a:blip r:embed="rId2"/>
              <a:stretch>
                <a:fillRect/>
              </a:stretch>
            </a:blip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tIns="0" rIns="36000" bIns="36000" rtlCol="0" anchor="t"/>
            <a:lstStyle/>
            <a:p>
              <a:pPr>
                <a:spcBef>
                  <a:spcPts val="600"/>
                </a:spcBef>
              </a:pP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La victoire est encore passée très près pour </a:t>
              </a:r>
              <a:r>
                <a:rPr lang="fr-FR" sz="1000" i="1" dirty="0" err="1">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Modjo</a:t>
              </a: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 qui se contentera du mojito </a:t>
              </a:r>
            </a:p>
          </p:txBody>
        </p:sp>
        <p:sp>
          <p:nvSpPr>
            <p:cNvPr id="74" name="Rectangle 73"/>
            <p:cNvSpPr/>
            <p:nvPr/>
          </p:nvSpPr>
          <p:spPr>
            <a:xfrm>
              <a:off x="2572571" y="2628507"/>
              <a:ext cx="2016224" cy="800493"/>
            </a:xfrm>
            <a:prstGeom prst="rect">
              <a:avLst/>
            </a:prstGeom>
            <a:blipFill>
              <a:blip r:embed="rId2"/>
              <a:stretch>
                <a:fillRect/>
              </a:stretch>
            </a:blip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tIns="0" rIns="36000" bIns="36000" rtlCol="0" anchor="t"/>
            <a:lstStyle/>
            <a:p>
              <a:pPr>
                <a:spcBef>
                  <a:spcPts val="600"/>
                </a:spcBef>
              </a:pP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Rien de mauvais, mais rien de bien exceptionnel également</a:t>
              </a:r>
            </a:p>
            <a:p>
              <a:pPr>
                <a:spcBef>
                  <a:spcPts val="600"/>
                </a:spcBef>
              </a:pPr>
              <a:endPar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endParaRPr>
            </a:p>
          </p:txBody>
        </p:sp>
        <p:sp>
          <p:nvSpPr>
            <p:cNvPr id="31" name="Rectangle 30"/>
            <p:cNvSpPr/>
            <p:nvPr/>
          </p:nvSpPr>
          <p:spPr>
            <a:xfrm>
              <a:off x="478863" y="476672"/>
              <a:ext cx="2016224" cy="1224000"/>
            </a:xfrm>
            <a:prstGeom prst="rect">
              <a:avLst/>
            </a:prstGeom>
            <a:blipFill dpi="0" rotWithShape="1">
              <a:blip r:embed="rId3">
                <a:extLst>
                  <a:ext uri="{BEBA8EAE-BF5A-486C-A8C5-ECC9F3942E4B}">
                    <a14:imgProps xmlns:a14="http://schemas.microsoft.com/office/drawing/2010/main">
                      <a14:imgLayer r:embed="rId4">
                        <a14:imgEffect>
                          <a14:artisticGlowEdges/>
                        </a14:imgEffect>
                      </a14:imgLayer>
                    </a14:imgProps>
                  </a:ext>
                </a:extLst>
              </a:blip>
              <a:srcRect/>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fr-FR" sz="1400" dirty="0">
                  <a:solidFill>
                    <a:schemeClr val="bg1"/>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ARTA</a:t>
              </a:r>
            </a:p>
          </p:txBody>
        </p:sp>
        <p:sp>
          <p:nvSpPr>
            <p:cNvPr id="32" name="Rectangle 31"/>
            <p:cNvSpPr/>
            <p:nvPr/>
          </p:nvSpPr>
          <p:spPr>
            <a:xfrm>
              <a:off x="4655327" y="476672"/>
              <a:ext cx="2016224" cy="1224136"/>
            </a:xfrm>
            <a:prstGeom prst="rect">
              <a:avLst/>
            </a:prstGeom>
            <a:blipFill>
              <a:blip r:embed="rId5">
                <a:extLst>
                  <a:ext uri="{BEBA8EAE-BF5A-486C-A8C5-ECC9F3942E4B}">
                    <a14:imgProps xmlns:a14="http://schemas.microsoft.com/office/drawing/2010/main">
                      <a14:imgLayer r:embed="rId6">
                        <a14:imgEffect>
                          <a14:artisticGlowEdges/>
                        </a14:imgEffect>
                      </a14:imgLayer>
                    </a14:imgProps>
                  </a:ext>
                </a:extLst>
              </a:blip>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fr-FR" sz="1400" dirty="0">
                  <a:solidFill>
                    <a:schemeClr val="bg1"/>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BREIZH</a:t>
              </a:r>
            </a:p>
          </p:txBody>
        </p:sp>
        <p:sp>
          <p:nvSpPr>
            <p:cNvPr id="33" name="Rectangle 32"/>
            <p:cNvSpPr/>
            <p:nvPr/>
          </p:nvSpPr>
          <p:spPr>
            <a:xfrm>
              <a:off x="2567095" y="476672"/>
              <a:ext cx="2016224" cy="1224136"/>
            </a:xfrm>
            <a:prstGeom prst="rect">
              <a:avLst/>
            </a:prstGeom>
            <a:blipFill>
              <a:blip r:embed="rId7">
                <a:extLst>
                  <a:ext uri="{BEBA8EAE-BF5A-486C-A8C5-ECC9F3942E4B}">
                    <a14:imgProps xmlns:a14="http://schemas.microsoft.com/office/drawing/2010/main">
                      <a14:imgLayer r:embed="rId8">
                        <a14:imgEffect>
                          <a14:artisticGlowEdges/>
                        </a14:imgEffect>
                      </a14:imgLayer>
                    </a14:imgProps>
                  </a:ext>
                </a:extLst>
              </a:blip>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fr-FR" sz="1400" dirty="0">
                  <a:solidFill>
                    <a:schemeClr val="bg1"/>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AUTOMATION</a:t>
              </a:r>
            </a:p>
          </p:txBody>
        </p:sp>
        <p:sp>
          <p:nvSpPr>
            <p:cNvPr id="34" name="Rectangle 33"/>
            <p:cNvSpPr/>
            <p:nvPr/>
          </p:nvSpPr>
          <p:spPr>
            <a:xfrm>
              <a:off x="6743559" y="476672"/>
              <a:ext cx="2016224" cy="1224136"/>
            </a:xfrm>
            <a:prstGeom prst="rect">
              <a:avLst/>
            </a:prstGeom>
            <a:blipFill>
              <a:blip r:embed="rId9">
                <a:extLst>
                  <a:ext uri="{BEBA8EAE-BF5A-486C-A8C5-ECC9F3942E4B}">
                    <a14:imgProps xmlns:a14="http://schemas.microsoft.com/office/drawing/2010/main">
                      <a14:imgLayer r:embed="rId10">
                        <a14:imgEffect>
                          <a14:artisticGlowEdges/>
                        </a14:imgEffect>
                      </a14:imgLayer>
                    </a14:imgProps>
                  </a:ext>
                </a:extLst>
              </a:blip>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fr-FR" sz="1400" dirty="0">
                  <a:solidFill>
                    <a:schemeClr val="bg1"/>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DRAGOTRON</a:t>
              </a:r>
            </a:p>
          </p:txBody>
        </p:sp>
        <p:sp>
          <p:nvSpPr>
            <p:cNvPr id="35" name="Rectangle 34"/>
            <p:cNvSpPr/>
            <p:nvPr/>
          </p:nvSpPr>
          <p:spPr>
            <a:xfrm>
              <a:off x="478782" y="3501008"/>
              <a:ext cx="2016224" cy="1224136"/>
            </a:xfrm>
            <a:prstGeom prst="rect">
              <a:avLst/>
            </a:prstGeom>
            <a:blipFill>
              <a:blip r:embed="rId11">
                <a:extLst>
                  <a:ext uri="{BEBA8EAE-BF5A-486C-A8C5-ECC9F3942E4B}">
                    <a14:imgProps xmlns:a14="http://schemas.microsoft.com/office/drawing/2010/main">
                      <a14:imgLayer r:embed="rId12">
                        <a14:imgEffect>
                          <a14:artisticGlowEdges/>
                        </a14:imgEffect>
                      </a14:imgLayer>
                    </a14:imgProps>
                  </a:ext>
                </a:extLst>
              </a:blip>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fr-FR" sz="1400" dirty="0">
                  <a:solidFill>
                    <a:schemeClr val="bg1"/>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AGR FORD</a:t>
              </a:r>
            </a:p>
          </p:txBody>
        </p:sp>
        <p:sp>
          <p:nvSpPr>
            <p:cNvPr id="36" name="Rectangle 35"/>
            <p:cNvSpPr/>
            <p:nvPr/>
          </p:nvSpPr>
          <p:spPr>
            <a:xfrm>
              <a:off x="2567095" y="3501008"/>
              <a:ext cx="2016224" cy="1224136"/>
            </a:xfrm>
            <a:prstGeom prst="rect">
              <a:avLst/>
            </a:prstGeom>
            <a:blipFill>
              <a:blip r:embed="rId13">
                <a:extLst>
                  <a:ext uri="{BEBA8EAE-BF5A-486C-A8C5-ECC9F3942E4B}">
                    <a14:imgProps xmlns:a14="http://schemas.microsoft.com/office/drawing/2010/main">
                      <a14:imgLayer r:embed="rId14">
                        <a14:imgEffect>
                          <a14:artisticGlowEdges/>
                        </a14:imgEffect>
                      </a14:imgLayer>
                    </a14:imgProps>
                  </a:ext>
                </a:extLst>
              </a:blip>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fr-FR" sz="1400" dirty="0">
                  <a:solidFill>
                    <a:schemeClr val="bg1"/>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IRATOL</a:t>
              </a:r>
            </a:p>
          </p:txBody>
        </p:sp>
        <p:sp>
          <p:nvSpPr>
            <p:cNvPr id="37" name="Rectangle 36"/>
            <p:cNvSpPr/>
            <p:nvPr/>
          </p:nvSpPr>
          <p:spPr>
            <a:xfrm>
              <a:off x="4655327" y="3501008"/>
              <a:ext cx="2016224" cy="1224136"/>
            </a:xfrm>
            <a:prstGeom prst="rect">
              <a:avLst/>
            </a:prstGeom>
            <a:blipFill>
              <a:blip r:embed="rId15">
                <a:extLst>
                  <a:ext uri="{BEBA8EAE-BF5A-486C-A8C5-ECC9F3942E4B}">
                    <a14:imgProps xmlns:a14="http://schemas.microsoft.com/office/drawing/2010/main">
                      <a14:imgLayer r:embed="rId16">
                        <a14:imgEffect>
                          <a14:artisticGlowEdges/>
                        </a14:imgEffect>
                      </a14:imgLayer>
                    </a14:imgProps>
                  </a:ext>
                </a:extLst>
              </a:blip>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fr-FR" sz="1400" dirty="0">
                  <a:solidFill>
                    <a:schemeClr val="bg1"/>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LARROUSSE MARCH</a:t>
              </a:r>
            </a:p>
          </p:txBody>
        </p:sp>
        <p:sp>
          <p:nvSpPr>
            <p:cNvPr id="38" name="Rectangle 37"/>
            <p:cNvSpPr/>
            <p:nvPr/>
          </p:nvSpPr>
          <p:spPr>
            <a:xfrm>
              <a:off x="6743559" y="3501008"/>
              <a:ext cx="2016224" cy="1224136"/>
            </a:xfrm>
            <a:prstGeom prst="rect">
              <a:avLst/>
            </a:prstGeom>
            <a:blipFill>
              <a:blip r:embed="rId17">
                <a:extLst>
                  <a:ext uri="{BEBA8EAE-BF5A-486C-A8C5-ECC9F3942E4B}">
                    <a14:imgProps xmlns:a14="http://schemas.microsoft.com/office/drawing/2010/main">
                      <a14:imgLayer r:embed="rId18">
                        <a14:imgEffect>
                          <a14:artisticGlowEdges/>
                        </a14:imgEffect>
                      </a14:imgLayer>
                    </a14:imgProps>
                  </a:ext>
                </a:extLst>
              </a:blip>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fr-FR" sz="1400" dirty="0">
                  <a:solidFill>
                    <a:schemeClr val="bg1"/>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MUTAN RACING</a:t>
              </a:r>
            </a:p>
          </p:txBody>
        </p:sp>
        <p:sp>
          <p:nvSpPr>
            <p:cNvPr id="40" name="Rectangle 39"/>
            <p:cNvSpPr/>
            <p:nvPr/>
          </p:nvSpPr>
          <p:spPr>
            <a:xfrm>
              <a:off x="478863" y="1772816"/>
              <a:ext cx="2016224" cy="800493"/>
            </a:xfrm>
            <a:prstGeom prst="rect">
              <a:avLst/>
            </a:prstGeom>
            <a:blipFill>
              <a:blip r:embed="rId2"/>
              <a:stretch>
                <a:fillRect/>
              </a:stretch>
            </a:blip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rtlCol="0" anchor="t"/>
            <a:lstStyle/>
            <a:p>
              <a:pPr>
                <a:spcBef>
                  <a:spcPts val="600"/>
                </a:spcBef>
              </a:pP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Magnifique victoire de </a:t>
              </a:r>
              <a:r>
                <a:rPr lang="fr-FR" sz="1000" i="1" dirty="0" err="1">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Fabibi</a:t>
              </a: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 épargné par la poisse et des retardataires pour une fois, </a:t>
              </a:r>
            </a:p>
          </p:txBody>
        </p:sp>
        <p:sp>
          <p:nvSpPr>
            <p:cNvPr id="41" name="Rectangle 40"/>
            <p:cNvSpPr/>
            <p:nvPr/>
          </p:nvSpPr>
          <p:spPr>
            <a:xfrm>
              <a:off x="2567095" y="1772952"/>
              <a:ext cx="2016224" cy="800493"/>
            </a:xfrm>
            <a:prstGeom prst="rect">
              <a:avLst/>
            </a:prstGeom>
            <a:blipFill>
              <a:blip r:embed="rId2"/>
              <a:stretch>
                <a:fillRect/>
              </a:stretch>
            </a:blip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rtlCol="0" anchor="t"/>
            <a:lstStyle/>
            <a:p>
              <a:pPr>
                <a:spcBef>
                  <a:spcPts val="600"/>
                </a:spcBef>
              </a:pPr>
              <a:r>
                <a:rPr lang="fr-FR" sz="1000" i="1" dirty="0" err="1">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Kiltho</a:t>
              </a: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 pas loin des points, lui qui était en mesure de viser la 7</a:t>
              </a:r>
              <a:r>
                <a:rPr lang="fr-FR" sz="1000" i="1" baseline="30000"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e</a:t>
              </a: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 place</a:t>
              </a:r>
            </a:p>
          </p:txBody>
        </p:sp>
        <p:sp>
          <p:nvSpPr>
            <p:cNvPr id="42" name="Rectangle 41"/>
            <p:cNvSpPr/>
            <p:nvPr/>
          </p:nvSpPr>
          <p:spPr>
            <a:xfrm>
              <a:off x="4655327" y="1772816"/>
              <a:ext cx="2016224" cy="800493"/>
            </a:xfrm>
            <a:prstGeom prst="rect">
              <a:avLst/>
            </a:prstGeom>
            <a:blipFill>
              <a:blip r:embed="rId2"/>
              <a:stretch>
                <a:fillRect/>
              </a:stretch>
            </a:blip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rtlCol="0" anchor="t"/>
            <a:lstStyle/>
            <a:p>
              <a:pPr>
                <a:spcBef>
                  <a:spcPts val="600"/>
                </a:spcBef>
              </a:pP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Le coup du siècle, avec 14 points récoltés en tout</a:t>
              </a:r>
            </a:p>
            <a:p>
              <a:pPr>
                <a:spcBef>
                  <a:spcPts val="600"/>
                </a:spcBef>
              </a:pP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Des pneus durs à cuire</a:t>
              </a:r>
            </a:p>
          </p:txBody>
        </p:sp>
        <p:sp>
          <p:nvSpPr>
            <p:cNvPr id="43" name="Rectangle 42"/>
            <p:cNvSpPr/>
            <p:nvPr/>
          </p:nvSpPr>
          <p:spPr>
            <a:xfrm>
              <a:off x="6743559" y="1772952"/>
              <a:ext cx="2016224" cy="800493"/>
            </a:xfrm>
            <a:prstGeom prst="rect">
              <a:avLst/>
            </a:prstGeom>
            <a:blipFill>
              <a:blip r:embed="rId2"/>
              <a:stretch>
                <a:fillRect/>
              </a:stretch>
            </a:blip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rtlCol="0" anchor="t"/>
            <a:lstStyle/>
            <a:p>
              <a:pPr>
                <a:spcBef>
                  <a:spcPts val="600"/>
                </a:spcBef>
              </a:pP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Dans le cœur de l’action au fin fond du peloton</a:t>
              </a:r>
            </a:p>
          </p:txBody>
        </p:sp>
        <p:sp>
          <p:nvSpPr>
            <p:cNvPr id="48" name="Rectangle 47"/>
            <p:cNvSpPr/>
            <p:nvPr/>
          </p:nvSpPr>
          <p:spPr>
            <a:xfrm>
              <a:off x="484339" y="2628507"/>
              <a:ext cx="2016224" cy="800493"/>
            </a:xfrm>
            <a:prstGeom prst="rect">
              <a:avLst/>
            </a:prstGeom>
            <a:blipFill>
              <a:blip r:embed="rId2"/>
              <a:stretch>
                <a:fillRect/>
              </a:stretch>
            </a:blip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tIns="0" rIns="36000" bIns="36000" rtlCol="0" anchor="t"/>
            <a:lstStyle/>
            <a:p>
              <a:pPr>
                <a:spcBef>
                  <a:spcPts val="600"/>
                </a:spcBef>
              </a:pP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Stratégie risquée, mais vaine, de </a:t>
              </a:r>
              <a:r>
                <a:rPr lang="fr-FR" sz="1000" i="1" dirty="0" err="1">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Keishin</a:t>
              </a:r>
              <a:endPar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endParaRPr>
            </a:p>
            <a:p>
              <a:pPr>
                <a:spcBef>
                  <a:spcPts val="600"/>
                </a:spcBef>
              </a:pPr>
              <a:endPar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endParaRPr>
            </a:p>
          </p:txBody>
        </p:sp>
      </p:grpSp>
      <p:sp>
        <p:nvSpPr>
          <p:cNvPr id="57" name="Plus 56"/>
          <p:cNvSpPr/>
          <p:nvPr/>
        </p:nvSpPr>
        <p:spPr>
          <a:xfrm>
            <a:off x="467544" y="1772953"/>
            <a:ext cx="240040" cy="264537"/>
          </a:xfrm>
          <a:prstGeom prst="mathPlus">
            <a:avLst/>
          </a:prstGeom>
          <a:solidFill>
            <a:srgbClr val="00CC00"/>
          </a:solidFill>
          <a:ln w="9525">
            <a:solidFill>
              <a:srgbClr val="33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Plus 58"/>
          <p:cNvSpPr/>
          <p:nvPr/>
        </p:nvSpPr>
        <p:spPr>
          <a:xfrm>
            <a:off x="2555776" y="1772817"/>
            <a:ext cx="240040" cy="264537"/>
          </a:xfrm>
          <a:prstGeom prst="mathPlus">
            <a:avLst/>
          </a:prstGeom>
          <a:solidFill>
            <a:srgbClr val="00CC00"/>
          </a:solidFill>
          <a:ln w="9525">
            <a:solidFill>
              <a:srgbClr val="33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Plus 59"/>
          <p:cNvSpPr/>
          <p:nvPr/>
        </p:nvSpPr>
        <p:spPr>
          <a:xfrm>
            <a:off x="4644008" y="1772816"/>
            <a:ext cx="240040" cy="264537"/>
          </a:xfrm>
          <a:prstGeom prst="mathPlus">
            <a:avLst/>
          </a:prstGeom>
          <a:solidFill>
            <a:srgbClr val="00CC00"/>
          </a:solidFill>
          <a:ln w="9525">
            <a:solidFill>
              <a:srgbClr val="33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Plus 60"/>
          <p:cNvSpPr/>
          <p:nvPr/>
        </p:nvSpPr>
        <p:spPr>
          <a:xfrm>
            <a:off x="6732240" y="1772953"/>
            <a:ext cx="240040" cy="264537"/>
          </a:xfrm>
          <a:prstGeom prst="mathPlus">
            <a:avLst/>
          </a:prstGeom>
          <a:solidFill>
            <a:srgbClr val="00CC00"/>
          </a:solidFill>
          <a:ln w="9525">
            <a:solidFill>
              <a:srgbClr val="33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Plus 61"/>
          <p:cNvSpPr/>
          <p:nvPr/>
        </p:nvSpPr>
        <p:spPr>
          <a:xfrm>
            <a:off x="478863" y="4780478"/>
            <a:ext cx="240040" cy="264537"/>
          </a:xfrm>
          <a:prstGeom prst="mathPlus">
            <a:avLst/>
          </a:prstGeom>
          <a:solidFill>
            <a:srgbClr val="00CC00"/>
          </a:solidFill>
          <a:ln w="9525">
            <a:solidFill>
              <a:srgbClr val="33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Plus 62"/>
          <p:cNvSpPr/>
          <p:nvPr/>
        </p:nvSpPr>
        <p:spPr>
          <a:xfrm>
            <a:off x="2555776" y="4780342"/>
            <a:ext cx="240040" cy="264537"/>
          </a:xfrm>
          <a:prstGeom prst="mathPlus">
            <a:avLst/>
          </a:prstGeom>
          <a:solidFill>
            <a:srgbClr val="00CC00"/>
          </a:solidFill>
          <a:ln w="9525">
            <a:solidFill>
              <a:srgbClr val="33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Plus 63"/>
          <p:cNvSpPr/>
          <p:nvPr/>
        </p:nvSpPr>
        <p:spPr>
          <a:xfrm>
            <a:off x="4655327" y="4780341"/>
            <a:ext cx="240040" cy="264537"/>
          </a:xfrm>
          <a:prstGeom prst="mathPlus">
            <a:avLst/>
          </a:prstGeom>
          <a:solidFill>
            <a:srgbClr val="00CC00"/>
          </a:solidFill>
          <a:ln w="9525">
            <a:solidFill>
              <a:srgbClr val="33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Plus 64"/>
          <p:cNvSpPr/>
          <p:nvPr/>
        </p:nvSpPr>
        <p:spPr>
          <a:xfrm>
            <a:off x="6732240" y="4780478"/>
            <a:ext cx="240040" cy="264537"/>
          </a:xfrm>
          <a:prstGeom prst="mathPlus">
            <a:avLst/>
          </a:prstGeom>
          <a:solidFill>
            <a:srgbClr val="00CC00"/>
          </a:solidFill>
          <a:ln w="9525">
            <a:solidFill>
              <a:srgbClr val="33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Minus 65"/>
          <p:cNvSpPr/>
          <p:nvPr/>
        </p:nvSpPr>
        <p:spPr>
          <a:xfrm>
            <a:off x="467544" y="2636912"/>
            <a:ext cx="240040" cy="144016"/>
          </a:xfrm>
          <a:prstGeom prst="mathMinus">
            <a:avLst/>
          </a:prstGeom>
          <a:solidFill>
            <a:srgbClr val="FF0000"/>
          </a:solidFill>
          <a:ln w="9525">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Minus 66"/>
          <p:cNvSpPr/>
          <p:nvPr/>
        </p:nvSpPr>
        <p:spPr>
          <a:xfrm>
            <a:off x="2555776" y="2636912"/>
            <a:ext cx="240040" cy="144016"/>
          </a:xfrm>
          <a:prstGeom prst="mathMinus">
            <a:avLst/>
          </a:prstGeom>
          <a:solidFill>
            <a:srgbClr val="FF0000"/>
          </a:solidFill>
          <a:ln w="9525">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Minus 67"/>
          <p:cNvSpPr/>
          <p:nvPr/>
        </p:nvSpPr>
        <p:spPr>
          <a:xfrm>
            <a:off x="4653988" y="2636912"/>
            <a:ext cx="240040" cy="144016"/>
          </a:xfrm>
          <a:prstGeom prst="mathMinus">
            <a:avLst/>
          </a:prstGeom>
          <a:solidFill>
            <a:srgbClr val="FF0000"/>
          </a:solidFill>
          <a:ln w="9525">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Minus 68"/>
          <p:cNvSpPr/>
          <p:nvPr/>
        </p:nvSpPr>
        <p:spPr>
          <a:xfrm>
            <a:off x="6732240" y="2636912"/>
            <a:ext cx="240040" cy="144016"/>
          </a:xfrm>
          <a:prstGeom prst="mathMinus">
            <a:avLst/>
          </a:prstGeom>
          <a:solidFill>
            <a:srgbClr val="FF0000"/>
          </a:solidFill>
          <a:ln w="9525">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Minus 69"/>
          <p:cNvSpPr/>
          <p:nvPr/>
        </p:nvSpPr>
        <p:spPr>
          <a:xfrm>
            <a:off x="467544" y="5661248"/>
            <a:ext cx="240040" cy="144016"/>
          </a:xfrm>
          <a:prstGeom prst="mathMinus">
            <a:avLst/>
          </a:prstGeom>
          <a:solidFill>
            <a:srgbClr val="FF0000"/>
          </a:solidFill>
          <a:ln w="9525">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Minus 70"/>
          <p:cNvSpPr/>
          <p:nvPr/>
        </p:nvSpPr>
        <p:spPr>
          <a:xfrm>
            <a:off x="2555776" y="5661248"/>
            <a:ext cx="240040" cy="144016"/>
          </a:xfrm>
          <a:prstGeom prst="mathMinus">
            <a:avLst/>
          </a:prstGeom>
          <a:solidFill>
            <a:srgbClr val="FF0000"/>
          </a:solidFill>
          <a:ln w="9525">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Minus 71"/>
          <p:cNvSpPr/>
          <p:nvPr/>
        </p:nvSpPr>
        <p:spPr>
          <a:xfrm>
            <a:off x="4653988" y="5661248"/>
            <a:ext cx="240040" cy="144016"/>
          </a:xfrm>
          <a:prstGeom prst="mathMinus">
            <a:avLst/>
          </a:prstGeom>
          <a:solidFill>
            <a:srgbClr val="FF0000"/>
          </a:solidFill>
          <a:ln w="9525">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Minus 72"/>
          <p:cNvSpPr/>
          <p:nvPr/>
        </p:nvSpPr>
        <p:spPr>
          <a:xfrm>
            <a:off x="6732240" y="5661248"/>
            <a:ext cx="240040" cy="144016"/>
          </a:xfrm>
          <a:prstGeom prst="mathMinus">
            <a:avLst/>
          </a:prstGeom>
          <a:solidFill>
            <a:srgbClr val="FF0000"/>
          </a:solidFill>
          <a:ln w="9525">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Rectangle 84"/>
          <p:cNvSpPr/>
          <p:nvPr/>
        </p:nvSpPr>
        <p:spPr>
          <a:xfrm>
            <a:off x="1940685" y="368660"/>
            <a:ext cx="592859" cy="216024"/>
          </a:xfrm>
          <a:prstGeom prst="rect">
            <a:avLst/>
          </a:prstGeom>
          <a:solidFill>
            <a:srgbClr val="00800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200" dirty="0">
                <a:solidFill>
                  <a:schemeClr val="tx1"/>
                </a:solidFill>
                <a:latin typeface="Arial Black" panose="020B0A04020102020204" pitchFamily="34" charset="0"/>
              </a:rPr>
              <a:t>9.5</a:t>
            </a:r>
          </a:p>
        </p:txBody>
      </p:sp>
      <p:sp>
        <p:nvSpPr>
          <p:cNvPr id="86" name="Rectangle 85"/>
          <p:cNvSpPr/>
          <p:nvPr/>
        </p:nvSpPr>
        <p:spPr>
          <a:xfrm>
            <a:off x="4051149" y="368660"/>
            <a:ext cx="592859" cy="216024"/>
          </a:xfrm>
          <a:prstGeom prst="rect">
            <a:avLst/>
          </a:prstGeom>
          <a:solidFill>
            <a:srgbClr val="FFFF0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200" dirty="0">
                <a:solidFill>
                  <a:schemeClr val="tx1"/>
                </a:solidFill>
                <a:latin typeface="Arial Black" panose="020B0A04020102020204" pitchFamily="34" charset="0"/>
              </a:rPr>
              <a:t>5.5</a:t>
            </a:r>
          </a:p>
        </p:txBody>
      </p:sp>
      <p:sp>
        <p:nvSpPr>
          <p:cNvPr id="87" name="Rectangle 86"/>
          <p:cNvSpPr/>
          <p:nvPr/>
        </p:nvSpPr>
        <p:spPr>
          <a:xfrm>
            <a:off x="6139381" y="368660"/>
            <a:ext cx="592859" cy="216024"/>
          </a:xfrm>
          <a:prstGeom prst="rect">
            <a:avLst/>
          </a:prstGeom>
          <a:solidFill>
            <a:srgbClr val="00800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200" dirty="0">
                <a:solidFill>
                  <a:schemeClr val="tx1"/>
                </a:solidFill>
                <a:latin typeface="Arial Black" panose="020B0A04020102020204" pitchFamily="34" charset="0"/>
              </a:rPr>
              <a:t>9</a:t>
            </a:r>
          </a:p>
        </p:txBody>
      </p:sp>
      <p:sp>
        <p:nvSpPr>
          <p:cNvPr id="88" name="Rectangle 87"/>
          <p:cNvSpPr/>
          <p:nvPr/>
        </p:nvSpPr>
        <p:spPr>
          <a:xfrm>
            <a:off x="8244408" y="368660"/>
            <a:ext cx="592859" cy="216024"/>
          </a:xfrm>
          <a:prstGeom prst="rect">
            <a:avLst/>
          </a:prstGeom>
          <a:solidFill>
            <a:srgbClr val="FFC00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200" dirty="0">
                <a:solidFill>
                  <a:schemeClr val="tx1"/>
                </a:solidFill>
                <a:latin typeface="Arial Black" panose="020B0A04020102020204" pitchFamily="34" charset="0"/>
              </a:rPr>
              <a:t>4</a:t>
            </a:r>
          </a:p>
        </p:txBody>
      </p:sp>
      <p:sp>
        <p:nvSpPr>
          <p:cNvPr id="89" name="Rectangle 88"/>
          <p:cNvSpPr/>
          <p:nvPr/>
        </p:nvSpPr>
        <p:spPr>
          <a:xfrm>
            <a:off x="1940684" y="3429000"/>
            <a:ext cx="592859" cy="216024"/>
          </a:xfrm>
          <a:prstGeom prst="rect">
            <a:avLst/>
          </a:prstGeom>
          <a:solidFill>
            <a:srgbClr val="FFFF0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200" dirty="0">
                <a:solidFill>
                  <a:schemeClr val="tx1"/>
                </a:solidFill>
                <a:latin typeface="Arial Black" panose="020B0A04020102020204" pitchFamily="34" charset="0"/>
              </a:rPr>
              <a:t>4.5</a:t>
            </a:r>
          </a:p>
        </p:txBody>
      </p:sp>
      <p:sp>
        <p:nvSpPr>
          <p:cNvPr id="90" name="Rectangle 89"/>
          <p:cNvSpPr/>
          <p:nvPr/>
        </p:nvSpPr>
        <p:spPr>
          <a:xfrm>
            <a:off x="4051148" y="3429000"/>
            <a:ext cx="592859" cy="216024"/>
          </a:xfrm>
          <a:prstGeom prst="rect">
            <a:avLst/>
          </a:prstGeom>
          <a:solidFill>
            <a:srgbClr val="FFFF0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200" dirty="0">
                <a:solidFill>
                  <a:schemeClr val="tx1"/>
                </a:solidFill>
                <a:latin typeface="Arial Black" panose="020B0A04020102020204" pitchFamily="34" charset="0"/>
              </a:rPr>
              <a:t>5.5</a:t>
            </a:r>
          </a:p>
        </p:txBody>
      </p:sp>
      <p:sp>
        <p:nvSpPr>
          <p:cNvPr id="91" name="Rectangle 90"/>
          <p:cNvSpPr/>
          <p:nvPr/>
        </p:nvSpPr>
        <p:spPr>
          <a:xfrm>
            <a:off x="6139380" y="3429000"/>
            <a:ext cx="592859" cy="216024"/>
          </a:xfrm>
          <a:prstGeom prst="rect">
            <a:avLst/>
          </a:prstGeom>
          <a:solidFill>
            <a:srgbClr val="FFC00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200" dirty="0">
                <a:solidFill>
                  <a:schemeClr val="tx1"/>
                </a:solidFill>
                <a:latin typeface="Arial Black" panose="020B0A04020102020204" pitchFamily="34" charset="0"/>
              </a:rPr>
              <a:t>4</a:t>
            </a:r>
          </a:p>
        </p:txBody>
      </p:sp>
      <p:sp>
        <p:nvSpPr>
          <p:cNvPr id="92" name="Rectangle 91"/>
          <p:cNvSpPr/>
          <p:nvPr/>
        </p:nvSpPr>
        <p:spPr>
          <a:xfrm>
            <a:off x="8244407" y="3429000"/>
            <a:ext cx="592859" cy="216024"/>
          </a:xfrm>
          <a:prstGeom prst="rect">
            <a:avLst/>
          </a:prstGeom>
          <a:solidFill>
            <a:srgbClr val="00B05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200" dirty="0">
                <a:solidFill>
                  <a:schemeClr val="tx1"/>
                </a:solidFill>
                <a:latin typeface="Arial Black" panose="020B0A04020102020204" pitchFamily="34" charset="0"/>
              </a:rPr>
              <a:t>8</a:t>
            </a:r>
          </a:p>
        </p:txBody>
      </p:sp>
    </p:spTree>
    <p:extLst>
      <p:ext uri="{BB962C8B-B14F-4D97-AF65-F5344CB8AC3E}">
        <p14:creationId xmlns:p14="http://schemas.microsoft.com/office/powerpoint/2010/main" val="128244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78782" y="476672"/>
            <a:ext cx="8281001" cy="5959853"/>
            <a:chOff x="478782" y="476672"/>
            <a:chExt cx="8281001" cy="5959853"/>
          </a:xfrm>
        </p:grpSpPr>
        <p:sp>
          <p:nvSpPr>
            <p:cNvPr id="77" name="Rectangle 76"/>
            <p:cNvSpPr/>
            <p:nvPr/>
          </p:nvSpPr>
          <p:spPr>
            <a:xfrm>
              <a:off x="6743559" y="5636030"/>
              <a:ext cx="2016224" cy="800493"/>
            </a:xfrm>
            <a:prstGeom prst="rect">
              <a:avLst/>
            </a:prstGeom>
            <a:blipFill>
              <a:blip r:embed="rId2"/>
              <a:stretch>
                <a:fillRect/>
              </a:stretch>
            </a:blip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tIns="0" rIns="36000" bIns="36000" rtlCol="0" anchor="t"/>
            <a:lstStyle/>
            <a:p>
              <a:pPr>
                <a:spcBef>
                  <a:spcPts val="600"/>
                </a:spcBef>
              </a:pP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Mais cette-fois hors-rythme. </a:t>
              </a:r>
            </a:p>
          </p:txBody>
        </p:sp>
        <p:sp>
          <p:nvSpPr>
            <p:cNvPr id="78" name="Rectangle 77"/>
            <p:cNvSpPr/>
            <p:nvPr/>
          </p:nvSpPr>
          <p:spPr>
            <a:xfrm>
              <a:off x="4655327" y="5636031"/>
              <a:ext cx="2016224" cy="800493"/>
            </a:xfrm>
            <a:prstGeom prst="rect">
              <a:avLst/>
            </a:prstGeom>
            <a:blipFill>
              <a:blip r:embed="rId2"/>
              <a:stretch>
                <a:fillRect/>
              </a:stretch>
            </a:blip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tIns="0" rIns="36000" bIns="36000" rtlCol="0" anchor="t"/>
            <a:lstStyle/>
            <a:p>
              <a:pPr>
                <a:spcBef>
                  <a:spcPts val="600"/>
                </a:spcBef>
              </a:pP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Mal récompensé de ses efforts</a:t>
              </a:r>
            </a:p>
            <a:p>
              <a:pPr>
                <a:spcBef>
                  <a:spcPts val="600"/>
                </a:spcBef>
              </a:pPr>
              <a:endPar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endParaRPr>
            </a:p>
          </p:txBody>
        </p:sp>
        <p:sp>
          <p:nvSpPr>
            <p:cNvPr id="79" name="Rectangle 78"/>
            <p:cNvSpPr/>
            <p:nvPr/>
          </p:nvSpPr>
          <p:spPr>
            <a:xfrm>
              <a:off x="2572571" y="5636032"/>
              <a:ext cx="2016224" cy="800493"/>
            </a:xfrm>
            <a:prstGeom prst="rect">
              <a:avLst/>
            </a:prstGeom>
            <a:blipFill>
              <a:blip r:embed="rId2"/>
              <a:stretch>
                <a:fillRect/>
              </a:stretch>
            </a:blip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tIns="0" rIns="36000" bIns="36000" rtlCol="0" anchor="t"/>
            <a:lstStyle/>
            <a:p>
              <a:pPr>
                <a:spcBef>
                  <a:spcPts val="600"/>
                </a:spcBef>
              </a:pP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Coucou, où est passé </a:t>
              </a:r>
              <a:r>
                <a:rPr lang="fr-FR" sz="1000" i="1" dirty="0" err="1">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Meduzme</a:t>
              </a: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 ?</a:t>
              </a:r>
            </a:p>
            <a:p>
              <a:pPr>
                <a:spcBef>
                  <a:spcPts val="600"/>
                </a:spcBef>
              </a:pPr>
              <a:endPar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endParaRPr>
            </a:p>
          </p:txBody>
        </p:sp>
        <p:sp>
          <p:nvSpPr>
            <p:cNvPr id="80" name="Rectangle 79"/>
            <p:cNvSpPr/>
            <p:nvPr/>
          </p:nvSpPr>
          <p:spPr>
            <a:xfrm>
              <a:off x="478863" y="4780341"/>
              <a:ext cx="2016224" cy="800493"/>
            </a:xfrm>
            <a:prstGeom prst="rect">
              <a:avLst/>
            </a:prstGeom>
            <a:blipFill>
              <a:blip r:embed="rId2"/>
              <a:stretch>
                <a:fillRect/>
              </a:stretch>
            </a:blip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rtlCol="0" anchor="t"/>
            <a:lstStyle/>
            <a:p>
              <a:pPr>
                <a:spcBef>
                  <a:spcPts val="600"/>
                </a:spcBef>
              </a:pP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Double entrée dans les points, une première cette saison.</a:t>
              </a:r>
            </a:p>
            <a:p>
              <a:pPr>
                <a:spcBef>
                  <a:spcPts val="600"/>
                </a:spcBef>
              </a:pP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La prestation d’</a:t>
              </a:r>
              <a:r>
                <a:rPr lang="fr-FR" sz="1000" i="1" dirty="0" err="1">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Enipla</a:t>
              </a:r>
              <a:endPar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endParaRPr>
            </a:p>
          </p:txBody>
        </p:sp>
        <p:sp>
          <p:nvSpPr>
            <p:cNvPr id="81" name="Rectangle 80"/>
            <p:cNvSpPr/>
            <p:nvPr/>
          </p:nvSpPr>
          <p:spPr>
            <a:xfrm>
              <a:off x="2567095" y="4780477"/>
              <a:ext cx="2016224" cy="800493"/>
            </a:xfrm>
            <a:prstGeom prst="rect">
              <a:avLst/>
            </a:prstGeom>
            <a:blipFill>
              <a:blip r:embed="rId2"/>
              <a:stretch>
                <a:fillRect/>
              </a:stretch>
            </a:blip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rtlCol="0" anchor="t"/>
            <a:lstStyle/>
            <a:p>
              <a:pPr>
                <a:spcBef>
                  <a:spcPts val="600"/>
                </a:spcBef>
              </a:pP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Bon début de Lucas pour sa première dans l’équipe.</a:t>
              </a:r>
            </a:p>
          </p:txBody>
        </p:sp>
        <p:sp>
          <p:nvSpPr>
            <p:cNvPr id="82" name="Rectangle 81"/>
            <p:cNvSpPr/>
            <p:nvPr/>
          </p:nvSpPr>
          <p:spPr>
            <a:xfrm>
              <a:off x="4655327" y="4780341"/>
              <a:ext cx="2016224" cy="800493"/>
            </a:xfrm>
            <a:prstGeom prst="rect">
              <a:avLst/>
            </a:prstGeom>
            <a:blipFill>
              <a:blip r:embed="rId2"/>
              <a:stretch>
                <a:fillRect/>
              </a:stretch>
            </a:blip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rtlCol="0" anchor="t"/>
            <a:lstStyle/>
            <a:p>
              <a:pPr>
                <a:spcBef>
                  <a:spcPts val="600"/>
                </a:spcBef>
              </a:pP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La course d’</a:t>
              </a:r>
              <a:r>
                <a:rPr lang="fr-FR" sz="1000" i="1" dirty="0" err="1">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Uwloss</a:t>
              </a: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 avec un rythme </a:t>
              </a:r>
              <a:endParaRPr lang="fr-FR" sz="1000" i="1" baseline="30000"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endParaRPr>
            </a:p>
            <a:p>
              <a:pPr>
                <a:spcBef>
                  <a:spcPts val="600"/>
                </a:spcBef>
              </a:pP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Intéressant. </a:t>
              </a:r>
            </a:p>
          </p:txBody>
        </p:sp>
        <p:sp>
          <p:nvSpPr>
            <p:cNvPr id="83" name="Rectangle 82"/>
            <p:cNvSpPr/>
            <p:nvPr/>
          </p:nvSpPr>
          <p:spPr>
            <a:xfrm>
              <a:off x="6743559" y="4780477"/>
              <a:ext cx="2016224" cy="800493"/>
            </a:xfrm>
            <a:prstGeom prst="rect">
              <a:avLst/>
            </a:prstGeom>
            <a:blipFill>
              <a:blip r:embed="rId2"/>
              <a:stretch>
                <a:fillRect/>
              </a:stretch>
            </a:blip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rtlCol="0" anchor="t"/>
            <a:lstStyle/>
            <a:p>
              <a:pPr>
                <a:spcBef>
                  <a:spcPts val="600"/>
                </a:spcBef>
              </a:pP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A l’arrivée, une fois encore</a:t>
              </a:r>
            </a:p>
          </p:txBody>
        </p:sp>
        <p:sp>
          <p:nvSpPr>
            <p:cNvPr id="84" name="Rectangle 83"/>
            <p:cNvSpPr/>
            <p:nvPr/>
          </p:nvSpPr>
          <p:spPr>
            <a:xfrm>
              <a:off x="484339" y="5636032"/>
              <a:ext cx="2016224" cy="800493"/>
            </a:xfrm>
            <a:prstGeom prst="rect">
              <a:avLst/>
            </a:prstGeom>
            <a:blipFill>
              <a:blip r:embed="rId2"/>
              <a:stretch>
                <a:fillRect/>
              </a:stretch>
            </a:blip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tIns="0" rIns="36000" bIns="36000" rtlCol="0" anchor="t"/>
            <a:lstStyle/>
            <a:p>
              <a:pPr>
                <a:spcBef>
                  <a:spcPts val="600"/>
                </a:spcBef>
              </a:pP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Résultat meilleur pour ce dernier si la stratégie était en dur ?</a:t>
              </a:r>
            </a:p>
            <a:p>
              <a:pPr>
                <a:spcBef>
                  <a:spcPts val="600"/>
                </a:spcBef>
              </a:pP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McTavish peut encore mieux faire</a:t>
              </a:r>
            </a:p>
          </p:txBody>
        </p:sp>
        <p:sp>
          <p:nvSpPr>
            <p:cNvPr id="76" name="Rectangle 75"/>
            <p:cNvSpPr/>
            <p:nvPr/>
          </p:nvSpPr>
          <p:spPr>
            <a:xfrm>
              <a:off x="6743559" y="2628505"/>
              <a:ext cx="2016224" cy="800493"/>
            </a:xfrm>
            <a:prstGeom prst="rect">
              <a:avLst/>
            </a:prstGeom>
            <a:blipFill>
              <a:blip r:embed="rId2"/>
              <a:stretch>
                <a:fillRect/>
              </a:stretch>
            </a:blip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tIns="0" rIns="36000" bIns="36000" rtlCol="0" anchor="t"/>
            <a:lstStyle/>
            <a:p>
              <a:pPr>
                <a:spcBef>
                  <a:spcPts val="600"/>
                </a:spcBef>
              </a:pP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Ça reste encore faible </a:t>
              </a:r>
            </a:p>
            <a:p>
              <a:pPr>
                <a:spcBef>
                  <a:spcPts val="600"/>
                </a:spcBef>
              </a:pPr>
              <a:endPar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endParaRPr>
            </a:p>
          </p:txBody>
        </p:sp>
        <p:sp>
          <p:nvSpPr>
            <p:cNvPr id="75" name="Rectangle 74"/>
            <p:cNvSpPr/>
            <p:nvPr/>
          </p:nvSpPr>
          <p:spPr>
            <a:xfrm>
              <a:off x="4655327" y="2628506"/>
              <a:ext cx="2016224" cy="800493"/>
            </a:xfrm>
            <a:prstGeom prst="rect">
              <a:avLst/>
            </a:prstGeom>
            <a:blipFill>
              <a:blip r:embed="rId2"/>
              <a:stretch>
                <a:fillRect/>
              </a:stretch>
            </a:blip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tIns="0" rIns="36000" bIns="36000" rtlCol="0" anchor="t"/>
            <a:lstStyle/>
            <a:p>
              <a:pPr>
                <a:spcBef>
                  <a:spcPts val="600"/>
                </a:spcBef>
              </a:pP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Avant de s’écrouler comme une pierre.</a:t>
              </a:r>
            </a:p>
            <a:p>
              <a:pPr>
                <a:spcBef>
                  <a:spcPts val="600"/>
                </a:spcBef>
              </a:pP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Stratégie en tendres ?</a:t>
              </a:r>
            </a:p>
          </p:txBody>
        </p:sp>
        <p:sp>
          <p:nvSpPr>
            <p:cNvPr id="74" name="Rectangle 73"/>
            <p:cNvSpPr/>
            <p:nvPr/>
          </p:nvSpPr>
          <p:spPr>
            <a:xfrm>
              <a:off x="2572571" y="2628507"/>
              <a:ext cx="2016224" cy="800493"/>
            </a:xfrm>
            <a:prstGeom prst="rect">
              <a:avLst/>
            </a:prstGeom>
            <a:blipFill>
              <a:blip r:embed="rId2"/>
              <a:stretch>
                <a:fillRect/>
              </a:stretch>
            </a:blip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tIns="0" rIns="36000" bIns="36000" rtlCol="0" anchor="t"/>
            <a:lstStyle/>
            <a:p>
              <a:pPr>
                <a:spcBef>
                  <a:spcPts val="600"/>
                </a:spcBef>
              </a:pP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Pas assez pour s’inviter à la cérémonie des points</a:t>
              </a:r>
            </a:p>
          </p:txBody>
        </p:sp>
        <p:sp>
          <p:nvSpPr>
            <p:cNvPr id="31" name="Rectangle 30"/>
            <p:cNvSpPr/>
            <p:nvPr/>
          </p:nvSpPr>
          <p:spPr>
            <a:xfrm>
              <a:off x="478863" y="476672"/>
              <a:ext cx="2016224" cy="1224000"/>
            </a:xfrm>
            <a:prstGeom prst="rect">
              <a:avLst/>
            </a:prstGeom>
            <a:blipFill dpi="0" rotWithShape="1">
              <a:blip r:embed="rId3">
                <a:extLst>
                  <a:ext uri="{BEBA8EAE-BF5A-486C-A8C5-ECC9F3942E4B}">
                    <a14:imgProps xmlns:a14="http://schemas.microsoft.com/office/drawing/2010/main">
                      <a14:imgLayer r:embed="rId4">
                        <a14:imgEffect>
                          <a14:artisticGlowEdges/>
                        </a14:imgEffect>
                      </a14:imgLayer>
                    </a14:imgProps>
                  </a:ext>
                </a:extLst>
              </a:blip>
              <a:srcRect/>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fr-FR" sz="1400" dirty="0">
                  <a:solidFill>
                    <a:schemeClr val="bg1"/>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EQUIPE PLAYER’S</a:t>
              </a:r>
            </a:p>
          </p:txBody>
        </p:sp>
        <p:sp>
          <p:nvSpPr>
            <p:cNvPr id="32" name="Rectangle 31"/>
            <p:cNvSpPr/>
            <p:nvPr/>
          </p:nvSpPr>
          <p:spPr>
            <a:xfrm>
              <a:off x="4655327" y="476672"/>
              <a:ext cx="2016224" cy="1224136"/>
            </a:xfrm>
            <a:prstGeom prst="rect">
              <a:avLst/>
            </a:prstGeom>
            <a:blipFill>
              <a:blip r:embed="rId5">
                <a:extLst>
                  <a:ext uri="{BEBA8EAE-BF5A-486C-A8C5-ECC9F3942E4B}">
                    <a14:imgProps xmlns:a14="http://schemas.microsoft.com/office/drawing/2010/main">
                      <a14:imgLayer r:embed="rId6">
                        <a14:imgEffect>
                          <a14:artisticGlowEdges/>
                        </a14:imgEffect>
                      </a14:imgLayer>
                    </a14:imgProps>
                  </a:ext>
                </a:extLst>
              </a:blip>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fr-FR" sz="1400" dirty="0">
                  <a:solidFill>
                    <a:schemeClr val="bg1"/>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STRATAGE</a:t>
              </a:r>
            </a:p>
          </p:txBody>
        </p:sp>
        <p:sp>
          <p:nvSpPr>
            <p:cNvPr id="33" name="Rectangle 32"/>
            <p:cNvSpPr/>
            <p:nvPr/>
          </p:nvSpPr>
          <p:spPr>
            <a:xfrm>
              <a:off x="2567095" y="476672"/>
              <a:ext cx="2016224" cy="1224136"/>
            </a:xfrm>
            <a:prstGeom prst="rect">
              <a:avLst/>
            </a:prstGeom>
            <a:blipFill>
              <a:blip r:embed="rId7">
                <a:extLst>
                  <a:ext uri="{BEBA8EAE-BF5A-486C-A8C5-ECC9F3942E4B}">
                    <a14:imgProps xmlns:a14="http://schemas.microsoft.com/office/drawing/2010/main">
                      <a14:imgLayer r:embed="rId8">
                        <a14:imgEffect>
                          <a14:artisticGlowEdges/>
                        </a14:imgEffect>
                      </a14:imgLayer>
                    </a14:imgProps>
                  </a:ext>
                </a:extLst>
              </a:blip>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fr-FR" sz="1400" dirty="0">
                  <a:solidFill>
                    <a:schemeClr val="bg1"/>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SKY RACERS</a:t>
              </a:r>
            </a:p>
          </p:txBody>
        </p:sp>
        <p:sp>
          <p:nvSpPr>
            <p:cNvPr id="34" name="Rectangle 33"/>
            <p:cNvSpPr/>
            <p:nvPr/>
          </p:nvSpPr>
          <p:spPr>
            <a:xfrm>
              <a:off x="6743559" y="476672"/>
              <a:ext cx="2016224" cy="1224136"/>
            </a:xfrm>
            <a:prstGeom prst="rect">
              <a:avLst/>
            </a:prstGeom>
            <a:blipFill>
              <a:blip r:embed="rId9">
                <a:extLst>
                  <a:ext uri="{BEBA8EAE-BF5A-486C-A8C5-ECC9F3942E4B}">
                    <a14:imgProps xmlns:a14="http://schemas.microsoft.com/office/drawing/2010/main">
                      <a14:imgLayer r:embed="rId10">
                        <a14:imgEffect>
                          <a14:artisticGlowEdges/>
                        </a14:imgEffect>
                      </a14:imgLayer>
                    </a14:imgProps>
                  </a:ext>
                </a:extLst>
              </a:blip>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fr-FR" sz="1400" dirty="0">
                  <a:solidFill>
                    <a:schemeClr val="bg1"/>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SOUND OF SKY</a:t>
              </a:r>
            </a:p>
          </p:txBody>
        </p:sp>
        <p:sp>
          <p:nvSpPr>
            <p:cNvPr id="35" name="Rectangle 34"/>
            <p:cNvSpPr/>
            <p:nvPr/>
          </p:nvSpPr>
          <p:spPr>
            <a:xfrm>
              <a:off x="478782" y="3501008"/>
              <a:ext cx="2016224" cy="1224136"/>
            </a:xfrm>
            <a:prstGeom prst="rect">
              <a:avLst/>
            </a:prstGeom>
            <a:blipFill>
              <a:blip r:embed="rId11">
                <a:extLst>
                  <a:ext uri="{BEBA8EAE-BF5A-486C-A8C5-ECC9F3942E4B}">
                    <a14:imgProps xmlns:a14="http://schemas.microsoft.com/office/drawing/2010/main">
                      <a14:imgLayer r:embed="rId12">
                        <a14:imgEffect>
                          <a14:artisticGlowEdges/>
                        </a14:imgEffect>
                      </a14:imgLayer>
                    </a14:imgProps>
                  </a:ext>
                </a:extLst>
              </a:blip>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fr-FR" sz="1400" dirty="0">
                  <a:solidFill>
                    <a:schemeClr val="bg1"/>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SURVIVOR</a:t>
              </a:r>
            </a:p>
          </p:txBody>
        </p:sp>
        <p:sp>
          <p:nvSpPr>
            <p:cNvPr id="36" name="Rectangle 35"/>
            <p:cNvSpPr/>
            <p:nvPr/>
          </p:nvSpPr>
          <p:spPr>
            <a:xfrm>
              <a:off x="2567095" y="3501008"/>
              <a:ext cx="2016224" cy="1224136"/>
            </a:xfrm>
            <a:prstGeom prst="rect">
              <a:avLst/>
            </a:prstGeom>
            <a:blipFill>
              <a:blip r:embed="rId13">
                <a:extLst>
                  <a:ext uri="{BEBA8EAE-BF5A-486C-A8C5-ECC9F3942E4B}">
                    <a14:imgProps xmlns:a14="http://schemas.microsoft.com/office/drawing/2010/main">
                      <a14:imgLayer r:embed="rId14">
                        <a14:imgEffect>
                          <a14:artisticGlowEdges/>
                        </a14:imgEffect>
                      </a14:imgLayer>
                    </a14:imgProps>
                  </a:ext>
                </a:extLst>
              </a:blip>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fr-FR" sz="1400" dirty="0">
                  <a:solidFill>
                    <a:schemeClr val="bg1"/>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TEAMLUCK RT</a:t>
              </a:r>
            </a:p>
          </p:txBody>
        </p:sp>
        <p:sp>
          <p:nvSpPr>
            <p:cNvPr id="37" name="Rectangle 36"/>
            <p:cNvSpPr/>
            <p:nvPr/>
          </p:nvSpPr>
          <p:spPr>
            <a:xfrm>
              <a:off x="4655327" y="3501008"/>
              <a:ext cx="2016224" cy="1224136"/>
            </a:xfrm>
            <a:prstGeom prst="rect">
              <a:avLst/>
            </a:prstGeom>
            <a:blipFill>
              <a:blip r:embed="rId15">
                <a:extLst>
                  <a:ext uri="{BEBA8EAE-BF5A-486C-A8C5-ECC9F3942E4B}">
                    <a14:imgProps xmlns:a14="http://schemas.microsoft.com/office/drawing/2010/main">
                      <a14:imgLayer r:embed="rId16">
                        <a14:imgEffect>
                          <a14:artisticGlowEdges/>
                        </a14:imgEffect>
                      </a14:imgLayer>
                    </a14:imgProps>
                  </a:ext>
                </a:extLst>
              </a:blip>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fr-FR" sz="1400" dirty="0">
                  <a:solidFill>
                    <a:schemeClr val="bg1"/>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THOMRAPH</a:t>
              </a:r>
            </a:p>
          </p:txBody>
        </p:sp>
        <p:sp>
          <p:nvSpPr>
            <p:cNvPr id="38" name="Rectangle 37"/>
            <p:cNvSpPr/>
            <p:nvPr/>
          </p:nvSpPr>
          <p:spPr>
            <a:xfrm>
              <a:off x="6743559" y="3501008"/>
              <a:ext cx="2016224" cy="1224136"/>
            </a:xfrm>
            <a:prstGeom prst="rect">
              <a:avLst/>
            </a:prstGeom>
            <a:blipFill>
              <a:blip r:embed="rId17">
                <a:extLst>
                  <a:ext uri="{BEBA8EAE-BF5A-486C-A8C5-ECC9F3942E4B}">
                    <a14:imgProps xmlns:a14="http://schemas.microsoft.com/office/drawing/2010/main">
                      <a14:imgLayer r:embed="rId18">
                        <a14:imgEffect>
                          <a14:artisticGlowEdges/>
                        </a14:imgEffect>
                      </a14:imgLayer>
                    </a14:imgProps>
                  </a:ext>
                </a:extLst>
              </a:blip>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fr-FR" sz="1400" dirty="0">
                  <a:solidFill>
                    <a:schemeClr val="bg1"/>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LIFE</a:t>
              </a:r>
            </a:p>
          </p:txBody>
        </p:sp>
        <p:sp>
          <p:nvSpPr>
            <p:cNvPr id="40" name="Rectangle 39"/>
            <p:cNvSpPr/>
            <p:nvPr/>
          </p:nvSpPr>
          <p:spPr>
            <a:xfrm>
              <a:off x="478863" y="1772816"/>
              <a:ext cx="2016224" cy="800493"/>
            </a:xfrm>
            <a:prstGeom prst="rect">
              <a:avLst/>
            </a:prstGeom>
            <a:blipFill>
              <a:blip r:embed="rId2"/>
              <a:stretch>
                <a:fillRect/>
              </a:stretch>
            </a:blip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rtlCol="0" anchor="t"/>
            <a:lstStyle/>
            <a:p>
              <a:pPr>
                <a:spcBef>
                  <a:spcPts val="600"/>
                </a:spcBef>
              </a:pP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Pole de Jones. Performances de la voiture…</a:t>
              </a:r>
            </a:p>
          </p:txBody>
        </p:sp>
        <p:sp>
          <p:nvSpPr>
            <p:cNvPr id="41" name="Rectangle 40"/>
            <p:cNvSpPr/>
            <p:nvPr/>
          </p:nvSpPr>
          <p:spPr>
            <a:xfrm>
              <a:off x="2567095" y="1772952"/>
              <a:ext cx="2016224" cy="800493"/>
            </a:xfrm>
            <a:prstGeom prst="rect">
              <a:avLst/>
            </a:prstGeom>
            <a:blipFill>
              <a:blip r:embed="rId2"/>
              <a:stretch>
                <a:fillRect/>
              </a:stretch>
            </a:blip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rtlCol="0" anchor="t"/>
            <a:lstStyle/>
            <a:p>
              <a:pPr>
                <a:spcBef>
                  <a:spcPts val="600"/>
                </a:spcBef>
              </a:pP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Pas trop largué au général</a:t>
              </a:r>
            </a:p>
          </p:txBody>
        </p:sp>
        <p:sp>
          <p:nvSpPr>
            <p:cNvPr id="42" name="Rectangle 41"/>
            <p:cNvSpPr/>
            <p:nvPr/>
          </p:nvSpPr>
          <p:spPr>
            <a:xfrm>
              <a:off x="4655327" y="1772816"/>
              <a:ext cx="2016224" cy="800493"/>
            </a:xfrm>
            <a:prstGeom prst="rect">
              <a:avLst/>
            </a:prstGeom>
            <a:blipFill>
              <a:blip r:embed="rId2"/>
              <a:stretch>
                <a:fillRect/>
              </a:stretch>
            </a:blip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rtlCol="0" anchor="t"/>
            <a:lstStyle/>
            <a:p>
              <a:pPr>
                <a:spcBef>
                  <a:spcPts val="600"/>
                </a:spcBef>
              </a:pP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Bon départ de </a:t>
              </a:r>
              <a:r>
                <a:rPr lang="fr-FR" sz="1000" i="1" dirty="0" err="1">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Snowizz</a:t>
              </a:r>
              <a:endPar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endParaRPr>
            </a:p>
          </p:txBody>
        </p:sp>
        <p:sp>
          <p:nvSpPr>
            <p:cNvPr id="43" name="Rectangle 42"/>
            <p:cNvSpPr/>
            <p:nvPr/>
          </p:nvSpPr>
          <p:spPr>
            <a:xfrm>
              <a:off x="6743559" y="1772952"/>
              <a:ext cx="2016224" cy="800493"/>
            </a:xfrm>
            <a:prstGeom prst="rect">
              <a:avLst/>
            </a:prstGeom>
            <a:blipFill>
              <a:blip r:embed="rId2"/>
              <a:stretch>
                <a:fillRect/>
              </a:stretch>
            </a:blip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rtlCol="0" anchor="t"/>
            <a:lstStyle/>
            <a:p>
              <a:pPr>
                <a:spcBef>
                  <a:spcPts val="600"/>
                </a:spcBef>
              </a:pP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Un classement final meilleur qu’espéré (c’est le champion en titre qui le dit)</a:t>
              </a:r>
            </a:p>
          </p:txBody>
        </p:sp>
        <p:sp>
          <p:nvSpPr>
            <p:cNvPr id="48" name="Rectangle 47"/>
            <p:cNvSpPr/>
            <p:nvPr/>
          </p:nvSpPr>
          <p:spPr>
            <a:xfrm>
              <a:off x="484339" y="2628507"/>
              <a:ext cx="2016224" cy="800493"/>
            </a:xfrm>
            <a:prstGeom prst="rect">
              <a:avLst/>
            </a:prstGeom>
            <a:blipFill>
              <a:blip r:embed="rId2"/>
              <a:stretch>
                <a:fillRect/>
              </a:stretch>
            </a:blip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tIns="0" rIns="36000" bIns="36000" rtlCol="0" anchor="t"/>
            <a:lstStyle/>
            <a:p>
              <a:pPr>
                <a:spcBef>
                  <a:spcPts val="600"/>
                </a:spcBef>
              </a:pP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…Avant un accrochage collectif magnifique</a:t>
              </a:r>
            </a:p>
            <a:p>
              <a:pPr>
                <a:spcBef>
                  <a:spcPts val="600"/>
                </a:spcBef>
              </a:pP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Un </a:t>
              </a:r>
              <a:r>
                <a:rPr lang="fr-FR" sz="1000" i="1" dirty="0" err="1">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Mugen</a:t>
              </a: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 </a:t>
              </a:r>
              <a:r>
                <a:rPr lang="fr-FR" sz="1000" i="1" dirty="0" err="1">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jété</a:t>
              </a:r>
              <a:r>
                <a:rPr lang="fr-FR" sz="1000" i="1" dirty="0">
                  <a:solidFill>
                    <a:schemeClr val="tx1"/>
                  </a:solidFill>
                  <a:effectLst>
                    <a:outerShdw blurRad="38100" dist="38100" dir="2700000" algn="tl">
                      <a:srgbClr val="000000">
                        <a:alpha val="43137"/>
                      </a:srgbClr>
                    </a:outerShdw>
                  </a:effectLst>
                  <a:latin typeface="Arial Narrow" panose="020B0606020202030204" pitchFamily="34" charset="0"/>
                  <a:ea typeface="Verdana" panose="020B0604030504040204" pitchFamily="34" charset="0"/>
                </a:rPr>
                <a:t> aux orties</a:t>
              </a:r>
            </a:p>
          </p:txBody>
        </p:sp>
      </p:grpSp>
      <p:sp>
        <p:nvSpPr>
          <p:cNvPr id="57" name="Plus 56"/>
          <p:cNvSpPr/>
          <p:nvPr/>
        </p:nvSpPr>
        <p:spPr>
          <a:xfrm>
            <a:off x="467544" y="1772953"/>
            <a:ext cx="240040" cy="264537"/>
          </a:xfrm>
          <a:prstGeom prst="mathPlus">
            <a:avLst/>
          </a:prstGeom>
          <a:solidFill>
            <a:srgbClr val="00CC00"/>
          </a:solidFill>
          <a:ln w="9525">
            <a:solidFill>
              <a:srgbClr val="33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Plus 58"/>
          <p:cNvSpPr/>
          <p:nvPr/>
        </p:nvSpPr>
        <p:spPr>
          <a:xfrm>
            <a:off x="2555776" y="1772817"/>
            <a:ext cx="240040" cy="264537"/>
          </a:xfrm>
          <a:prstGeom prst="mathPlus">
            <a:avLst/>
          </a:prstGeom>
          <a:solidFill>
            <a:srgbClr val="00CC00"/>
          </a:solidFill>
          <a:ln w="9525">
            <a:solidFill>
              <a:srgbClr val="33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Plus 59"/>
          <p:cNvSpPr/>
          <p:nvPr/>
        </p:nvSpPr>
        <p:spPr>
          <a:xfrm>
            <a:off x="4644008" y="1772816"/>
            <a:ext cx="240040" cy="264537"/>
          </a:xfrm>
          <a:prstGeom prst="mathPlus">
            <a:avLst/>
          </a:prstGeom>
          <a:solidFill>
            <a:srgbClr val="00CC00"/>
          </a:solidFill>
          <a:ln w="9525">
            <a:solidFill>
              <a:srgbClr val="33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Plus 60"/>
          <p:cNvSpPr/>
          <p:nvPr/>
        </p:nvSpPr>
        <p:spPr>
          <a:xfrm>
            <a:off x="6732240" y="1772953"/>
            <a:ext cx="240040" cy="264537"/>
          </a:xfrm>
          <a:prstGeom prst="mathPlus">
            <a:avLst/>
          </a:prstGeom>
          <a:solidFill>
            <a:srgbClr val="00CC00"/>
          </a:solidFill>
          <a:ln w="9525">
            <a:solidFill>
              <a:srgbClr val="33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Plus 61"/>
          <p:cNvSpPr/>
          <p:nvPr/>
        </p:nvSpPr>
        <p:spPr>
          <a:xfrm>
            <a:off x="478863" y="4780478"/>
            <a:ext cx="240040" cy="264537"/>
          </a:xfrm>
          <a:prstGeom prst="mathPlus">
            <a:avLst/>
          </a:prstGeom>
          <a:solidFill>
            <a:srgbClr val="00CC00"/>
          </a:solidFill>
          <a:ln w="9525">
            <a:solidFill>
              <a:srgbClr val="33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Plus 62"/>
          <p:cNvSpPr/>
          <p:nvPr/>
        </p:nvSpPr>
        <p:spPr>
          <a:xfrm>
            <a:off x="2555776" y="4780342"/>
            <a:ext cx="240040" cy="264537"/>
          </a:xfrm>
          <a:prstGeom prst="mathPlus">
            <a:avLst/>
          </a:prstGeom>
          <a:solidFill>
            <a:srgbClr val="00CC00"/>
          </a:solidFill>
          <a:ln w="9525">
            <a:solidFill>
              <a:srgbClr val="33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Plus 63"/>
          <p:cNvSpPr/>
          <p:nvPr/>
        </p:nvSpPr>
        <p:spPr>
          <a:xfrm>
            <a:off x="4655327" y="4780341"/>
            <a:ext cx="240040" cy="264537"/>
          </a:xfrm>
          <a:prstGeom prst="mathPlus">
            <a:avLst/>
          </a:prstGeom>
          <a:solidFill>
            <a:srgbClr val="00CC00"/>
          </a:solidFill>
          <a:ln w="9525">
            <a:solidFill>
              <a:srgbClr val="33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Plus 64"/>
          <p:cNvSpPr/>
          <p:nvPr/>
        </p:nvSpPr>
        <p:spPr>
          <a:xfrm>
            <a:off x="6732240" y="4780478"/>
            <a:ext cx="240040" cy="264537"/>
          </a:xfrm>
          <a:prstGeom prst="mathPlus">
            <a:avLst/>
          </a:prstGeom>
          <a:solidFill>
            <a:srgbClr val="00CC00"/>
          </a:solidFill>
          <a:ln w="9525">
            <a:solidFill>
              <a:srgbClr val="33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Minus 65"/>
          <p:cNvSpPr/>
          <p:nvPr/>
        </p:nvSpPr>
        <p:spPr>
          <a:xfrm>
            <a:off x="467544" y="2636912"/>
            <a:ext cx="240040" cy="144016"/>
          </a:xfrm>
          <a:prstGeom prst="mathMinus">
            <a:avLst/>
          </a:prstGeom>
          <a:solidFill>
            <a:srgbClr val="FF0000"/>
          </a:solidFill>
          <a:ln w="9525">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Minus 66"/>
          <p:cNvSpPr/>
          <p:nvPr/>
        </p:nvSpPr>
        <p:spPr>
          <a:xfrm>
            <a:off x="2555776" y="2636912"/>
            <a:ext cx="240040" cy="144016"/>
          </a:xfrm>
          <a:prstGeom prst="mathMinus">
            <a:avLst/>
          </a:prstGeom>
          <a:solidFill>
            <a:srgbClr val="FF0000"/>
          </a:solidFill>
          <a:ln w="9525">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Minus 67"/>
          <p:cNvSpPr/>
          <p:nvPr/>
        </p:nvSpPr>
        <p:spPr>
          <a:xfrm>
            <a:off x="4653988" y="2636912"/>
            <a:ext cx="240040" cy="144016"/>
          </a:xfrm>
          <a:prstGeom prst="mathMinus">
            <a:avLst/>
          </a:prstGeom>
          <a:solidFill>
            <a:srgbClr val="FF0000"/>
          </a:solidFill>
          <a:ln w="9525">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Minus 68"/>
          <p:cNvSpPr/>
          <p:nvPr/>
        </p:nvSpPr>
        <p:spPr>
          <a:xfrm>
            <a:off x="6732240" y="2636912"/>
            <a:ext cx="240040" cy="144016"/>
          </a:xfrm>
          <a:prstGeom prst="mathMinus">
            <a:avLst/>
          </a:prstGeom>
          <a:solidFill>
            <a:srgbClr val="FF0000"/>
          </a:solidFill>
          <a:ln w="9525">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Minus 69"/>
          <p:cNvSpPr/>
          <p:nvPr/>
        </p:nvSpPr>
        <p:spPr>
          <a:xfrm>
            <a:off x="467544" y="5661248"/>
            <a:ext cx="240040" cy="144016"/>
          </a:xfrm>
          <a:prstGeom prst="mathMinus">
            <a:avLst/>
          </a:prstGeom>
          <a:solidFill>
            <a:srgbClr val="FF0000"/>
          </a:solidFill>
          <a:ln w="9525">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Minus 70"/>
          <p:cNvSpPr/>
          <p:nvPr/>
        </p:nvSpPr>
        <p:spPr>
          <a:xfrm>
            <a:off x="2555776" y="5661248"/>
            <a:ext cx="240040" cy="144016"/>
          </a:xfrm>
          <a:prstGeom prst="mathMinus">
            <a:avLst/>
          </a:prstGeom>
          <a:solidFill>
            <a:srgbClr val="FF0000"/>
          </a:solidFill>
          <a:ln w="9525">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Minus 71"/>
          <p:cNvSpPr/>
          <p:nvPr/>
        </p:nvSpPr>
        <p:spPr>
          <a:xfrm>
            <a:off x="4653988" y="5661248"/>
            <a:ext cx="240040" cy="144016"/>
          </a:xfrm>
          <a:prstGeom prst="mathMinus">
            <a:avLst/>
          </a:prstGeom>
          <a:solidFill>
            <a:srgbClr val="FF0000"/>
          </a:solidFill>
          <a:ln w="9525">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Minus 72"/>
          <p:cNvSpPr/>
          <p:nvPr/>
        </p:nvSpPr>
        <p:spPr>
          <a:xfrm>
            <a:off x="6732240" y="5661248"/>
            <a:ext cx="240040" cy="144016"/>
          </a:xfrm>
          <a:prstGeom prst="mathMinus">
            <a:avLst/>
          </a:prstGeom>
          <a:solidFill>
            <a:srgbClr val="FF0000"/>
          </a:solidFill>
          <a:ln w="9525">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5" name="Rectangle 84"/>
          <p:cNvSpPr/>
          <p:nvPr/>
        </p:nvSpPr>
        <p:spPr>
          <a:xfrm>
            <a:off x="1940685" y="368660"/>
            <a:ext cx="592859" cy="216024"/>
          </a:xfrm>
          <a:prstGeom prst="rect">
            <a:avLst/>
          </a:prstGeom>
          <a:solidFill>
            <a:srgbClr val="FFFF0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200" dirty="0">
                <a:solidFill>
                  <a:schemeClr val="tx1"/>
                </a:solidFill>
                <a:latin typeface="Arial Black" panose="020B0A04020102020204" pitchFamily="34" charset="0"/>
              </a:rPr>
              <a:t>5.5</a:t>
            </a:r>
          </a:p>
        </p:txBody>
      </p:sp>
      <p:sp>
        <p:nvSpPr>
          <p:cNvPr id="86" name="Rectangle 85"/>
          <p:cNvSpPr/>
          <p:nvPr/>
        </p:nvSpPr>
        <p:spPr>
          <a:xfrm>
            <a:off x="4051149" y="368660"/>
            <a:ext cx="592859" cy="216024"/>
          </a:xfrm>
          <a:prstGeom prst="rect">
            <a:avLst/>
          </a:prstGeom>
          <a:solidFill>
            <a:srgbClr val="FFFF0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200" dirty="0">
                <a:solidFill>
                  <a:schemeClr val="tx1"/>
                </a:solidFill>
                <a:latin typeface="Arial Black" panose="020B0A04020102020204" pitchFamily="34" charset="0"/>
              </a:rPr>
              <a:t>5</a:t>
            </a:r>
          </a:p>
        </p:txBody>
      </p:sp>
      <p:sp>
        <p:nvSpPr>
          <p:cNvPr id="87" name="Rectangle 86"/>
          <p:cNvSpPr/>
          <p:nvPr/>
        </p:nvSpPr>
        <p:spPr>
          <a:xfrm>
            <a:off x="6139381" y="368660"/>
            <a:ext cx="592859" cy="216024"/>
          </a:xfrm>
          <a:prstGeom prst="rect">
            <a:avLst/>
          </a:prstGeom>
          <a:solidFill>
            <a:srgbClr val="FFFF0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200" dirty="0">
                <a:solidFill>
                  <a:schemeClr val="tx1"/>
                </a:solidFill>
                <a:latin typeface="Arial Black" panose="020B0A04020102020204" pitchFamily="34" charset="0"/>
              </a:rPr>
              <a:t>4.5</a:t>
            </a:r>
          </a:p>
        </p:txBody>
      </p:sp>
      <p:sp>
        <p:nvSpPr>
          <p:cNvPr id="88" name="Rectangle 87"/>
          <p:cNvSpPr/>
          <p:nvPr/>
        </p:nvSpPr>
        <p:spPr>
          <a:xfrm>
            <a:off x="8244408" y="368660"/>
            <a:ext cx="592859" cy="216024"/>
          </a:xfrm>
          <a:prstGeom prst="rect">
            <a:avLst/>
          </a:prstGeom>
          <a:solidFill>
            <a:srgbClr val="FFC00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200" dirty="0">
                <a:solidFill>
                  <a:schemeClr val="tx1"/>
                </a:solidFill>
                <a:latin typeface="Arial Black" panose="020B0A04020102020204" pitchFamily="34" charset="0"/>
              </a:rPr>
              <a:t>4</a:t>
            </a:r>
          </a:p>
        </p:txBody>
      </p:sp>
      <p:sp>
        <p:nvSpPr>
          <p:cNvPr id="89" name="Rectangle 88"/>
          <p:cNvSpPr/>
          <p:nvPr/>
        </p:nvSpPr>
        <p:spPr>
          <a:xfrm>
            <a:off x="1940684" y="3429000"/>
            <a:ext cx="592859" cy="216024"/>
          </a:xfrm>
          <a:prstGeom prst="rect">
            <a:avLst/>
          </a:prstGeom>
          <a:solidFill>
            <a:srgbClr val="00B05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200" dirty="0">
                <a:solidFill>
                  <a:schemeClr val="tx1"/>
                </a:solidFill>
                <a:latin typeface="Arial Black" panose="020B0A04020102020204" pitchFamily="34" charset="0"/>
              </a:rPr>
              <a:t>7.5</a:t>
            </a:r>
          </a:p>
        </p:txBody>
      </p:sp>
      <p:sp>
        <p:nvSpPr>
          <p:cNvPr id="90" name="Rectangle 89"/>
          <p:cNvSpPr/>
          <p:nvPr/>
        </p:nvSpPr>
        <p:spPr>
          <a:xfrm>
            <a:off x="4051148" y="3429000"/>
            <a:ext cx="592859" cy="216024"/>
          </a:xfrm>
          <a:prstGeom prst="rect">
            <a:avLst/>
          </a:prstGeom>
          <a:solidFill>
            <a:srgbClr val="FFFF0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200" dirty="0">
                <a:solidFill>
                  <a:schemeClr val="tx1"/>
                </a:solidFill>
                <a:latin typeface="Arial Black" panose="020B0A04020102020204" pitchFamily="34" charset="0"/>
              </a:rPr>
              <a:t>4.5</a:t>
            </a:r>
          </a:p>
        </p:txBody>
      </p:sp>
      <p:sp>
        <p:nvSpPr>
          <p:cNvPr id="91" name="Rectangle 90"/>
          <p:cNvSpPr/>
          <p:nvPr/>
        </p:nvSpPr>
        <p:spPr>
          <a:xfrm>
            <a:off x="6139380" y="3429000"/>
            <a:ext cx="592859" cy="216024"/>
          </a:xfrm>
          <a:prstGeom prst="rect">
            <a:avLst/>
          </a:prstGeom>
          <a:solidFill>
            <a:srgbClr val="00CC0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200" dirty="0">
                <a:solidFill>
                  <a:schemeClr val="tx1"/>
                </a:solidFill>
                <a:latin typeface="Arial Black" panose="020B0A04020102020204" pitchFamily="34" charset="0"/>
              </a:rPr>
              <a:t>7</a:t>
            </a:r>
          </a:p>
        </p:txBody>
      </p:sp>
      <p:sp>
        <p:nvSpPr>
          <p:cNvPr id="92" name="Rectangle 91"/>
          <p:cNvSpPr/>
          <p:nvPr/>
        </p:nvSpPr>
        <p:spPr>
          <a:xfrm>
            <a:off x="8244407" y="3429000"/>
            <a:ext cx="592859" cy="216024"/>
          </a:xfrm>
          <a:prstGeom prst="rect">
            <a:avLst/>
          </a:prstGeom>
          <a:solidFill>
            <a:srgbClr val="FFC00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200" dirty="0">
                <a:solidFill>
                  <a:schemeClr val="tx1"/>
                </a:solidFill>
                <a:latin typeface="Arial Black" panose="020B0A04020102020204" pitchFamily="34" charset="0"/>
              </a:rPr>
              <a:t>4</a:t>
            </a:r>
          </a:p>
        </p:txBody>
      </p:sp>
    </p:spTree>
    <p:extLst>
      <p:ext uri="{BB962C8B-B14F-4D97-AF65-F5344CB8AC3E}">
        <p14:creationId xmlns:p14="http://schemas.microsoft.com/office/powerpoint/2010/main" val="1886490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PaintStrok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95736" y="2394466"/>
            <a:ext cx="4896544" cy="800219"/>
          </a:xfrm>
          <a:prstGeom prst="rect">
            <a:avLst/>
          </a:prstGeom>
          <a:solidFill>
            <a:schemeClr val="tx1">
              <a:lumMod val="95000"/>
              <a:lumOff val="5000"/>
            </a:schemeClr>
          </a:solidFill>
          <a:ln w="19050"/>
          <a:effectLst/>
          <a:scene3d>
            <a:camera prst="orthographicFront"/>
            <a:lightRig rig="threePt" dir="t"/>
          </a:scene3d>
          <a:sp3d>
            <a:bevelT prst="relaxedInset"/>
          </a:sp3d>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fr-FR" sz="2800" dirty="0">
                <a:solidFill>
                  <a:schemeClr val="bg1"/>
                </a:solidFill>
                <a:latin typeface="Bitsumishi" panose="00000400000000000000" pitchFamily="2" charset="0"/>
              </a:rPr>
              <a:t>CREDITS </a:t>
            </a:r>
          </a:p>
          <a:p>
            <a:pPr algn="ctr"/>
            <a:r>
              <a:rPr lang="fr-FR" dirty="0">
                <a:solidFill>
                  <a:schemeClr val="bg1"/>
                </a:solidFill>
                <a:latin typeface="Bitsumishi" panose="00000400000000000000" pitchFamily="2" charset="0"/>
              </a:rPr>
              <a:t>Goodstone / FAIL-AUTO</a:t>
            </a:r>
            <a:endParaRPr lang="fr-FR" sz="2800" dirty="0">
              <a:solidFill>
                <a:schemeClr val="bg1"/>
              </a:solidFill>
              <a:latin typeface="Bitsumishi" panose="00000400000000000000" pitchFamily="2" charset="0"/>
            </a:endParaRPr>
          </a:p>
        </p:txBody>
      </p:sp>
    </p:spTree>
    <p:extLst>
      <p:ext uri="{BB962C8B-B14F-4D97-AF65-F5344CB8AC3E}">
        <p14:creationId xmlns:p14="http://schemas.microsoft.com/office/powerpoint/2010/main" val="1207899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6882</TotalTime>
  <Words>1840</Words>
  <Application>Microsoft Office PowerPoint</Application>
  <PresentationFormat>Affichage à l'écran (4:3)</PresentationFormat>
  <Paragraphs>109</Paragraphs>
  <Slides>7</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7</vt:i4>
      </vt:variant>
    </vt:vector>
  </HeadingPairs>
  <TitlesOfParts>
    <vt:vector size="14" baseType="lpstr">
      <vt:lpstr>Arial</vt:lpstr>
      <vt:lpstr>Arial Black</vt:lpstr>
      <vt:lpstr>Arial Narrow</vt:lpstr>
      <vt:lpstr>Bitsumishi</vt:lpstr>
      <vt:lpstr>Calibri</vt:lpstr>
      <vt:lpstr>Tahoma</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Sayarine</dc:creator>
  <cp:lastModifiedBy>Kenny Nguyen</cp:lastModifiedBy>
  <cp:revision>259</cp:revision>
  <dcterms:created xsi:type="dcterms:W3CDTF">2023-10-10T15:46:17Z</dcterms:created>
  <dcterms:modified xsi:type="dcterms:W3CDTF">2024-02-12T16:36:45Z</dcterms:modified>
</cp:coreProperties>
</file>